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gif" ContentType="image/gif"/>
  <Default Extension="wdp" ContentType="image/vnd.ms-photo"/>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4"/>
  </p:sldMasterIdLst>
  <p:notesMasterIdLst>
    <p:notesMasterId r:id="rId33"/>
  </p:notesMasterIdLst>
  <p:handoutMasterIdLst>
    <p:handoutMasterId r:id="rId34"/>
  </p:handoutMasterIdLst>
  <p:sldIdLst>
    <p:sldId id="256" r:id="rId5"/>
    <p:sldId id="298" r:id="rId6"/>
    <p:sldId id="287" r:id="rId7"/>
    <p:sldId id="283" r:id="rId8"/>
    <p:sldId id="278" r:id="rId9"/>
    <p:sldId id="280" r:id="rId10"/>
    <p:sldId id="279" r:id="rId11"/>
    <p:sldId id="281" r:id="rId12"/>
    <p:sldId id="262" r:id="rId13"/>
    <p:sldId id="288" r:id="rId14"/>
    <p:sldId id="289" r:id="rId15"/>
    <p:sldId id="301" r:id="rId16"/>
    <p:sldId id="275" r:id="rId17"/>
    <p:sldId id="263" r:id="rId18"/>
    <p:sldId id="284" r:id="rId19"/>
    <p:sldId id="290" r:id="rId20"/>
    <p:sldId id="286" r:id="rId21"/>
    <p:sldId id="268" r:id="rId22"/>
    <p:sldId id="285" r:id="rId23"/>
    <p:sldId id="291" r:id="rId24"/>
    <p:sldId id="276" r:id="rId25"/>
    <p:sldId id="292" r:id="rId26"/>
    <p:sldId id="299" r:id="rId27"/>
    <p:sldId id="300" r:id="rId28"/>
    <p:sldId id="294" r:id="rId29"/>
    <p:sldId id="293" r:id="rId30"/>
    <p:sldId id="295" r:id="rId31"/>
    <p:sldId id="27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3" autoAdjust="0"/>
    <p:restoredTop sz="77375"/>
  </p:normalViewPr>
  <p:slideViewPr>
    <p:cSldViewPr snapToGrid="0">
      <p:cViewPr>
        <p:scale>
          <a:sx n="99" d="100"/>
          <a:sy n="99" d="100"/>
        </p:scale>
        <p:origin x="504" y="-824"/>
      </p:cViewPr>
      <p:guideLst>
        <p:guide pos="3840"/>
        <p:guide orient="horz" pos="2160"/>
      </p:guideLst>
    </p:cSldViewPr>
  </p:slideViewPr>
  <p:notesTextViewPr>
    <p:cViewPr>
      <p:scale>
        <a:sx n="150" d="100"/>
        <a:sy n="150" d="100"/>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7/24/17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7/24/17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https://seer.cancer.gov/statfacts/html/all.htm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ancer.ca/en/cancer-information/cancer-101/what-is-cancer/the-cell-cycle/?region=on" TargetMode="External"/><Relationship Id="rId4" Type="http://schemas.openxmlformats.org/officeDocument/2006/relationships/hyperlink" Target="http://www.cancer.ca/en/cancer-information/diagnosis-and-treatment/chemotherapy-and-other-drug-therapies/chemotherapy/how-chemotherapy-works/?region=on#ixzz4nKnS5DWv" TargetMode="External"/><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D</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5D81F1E7-4EFD-4BFF-B438-FCD52FD36B17}" type="slidenum">
              <a:rPr lang="en-US" smtClean="0"/>
              <a:t>1</a:t>
            </a:fld>
            <a:endParaRPr lang="en-US"/>
          </a:p>
        </p:txBody>
      </p:sp>
    </p:spTree>
    <p:extLst>
      <p:ext uri="{BB962C8B-B14F-4D97-AF65-F5344CB8AC3E}">
        <p14:creationId xmlns:p14="http://schemas.microsoft.com/office/powerpoint/2010/main" val="518434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DHEENU</a:t>
            </a:r>
          </a:p>
        </p:txBody>
      </p:sp>
      <p:sp>
        <p:nvSpPr>
          <p:cNvPr id="4" name="Slide Number Placeholder 3"/>
          <p:cNvSpPr>
            <a:spLocks noGrp="1"/>
          </p:cNvSpPr>
          <p:nvPr>
            <p:ph type="sldNum" sz="quarter" idx="10"/>
          </p:nvPr>
        </p:nvSpPr>
        <p:spPr/>
        <p:txBody>
          <a:bodyPr/>
          <a:lstStyle/>
          <a:p>
            <a:fld id="{5D81F1E7-4EFD-4BFF-B438-FCD52FD36B17}" type="slidenum">
              <a:rPr lang="en-US" smtClean="0"/>
              <a:t>11</a:t>
            </a:fld>
            <a:endParaRPr lang="en-US"/>
          </a:p>
        </p:txBody>
      </p:sp>
    </p:spTree>
    <p:extLst>
      <p:ext uri="{BB962C8B-B14F-4D97-AF65-F5344CB8AC3E}">
        <p14:creationId xmlns:p14="http://schemas.microsoft.com/office/powerpoint/2010/main" val="1393534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12</a:t>
            </a:fld>
            <a:endParaRPr lang="en-US"/>
          </a:p>
        </p:txBody>
      </p:sp>
    </p:spTree>
    <p:extLst>
      <p:ext uri="{BB962C8B-B14F-4D97-AF65-F5344CB8AC3E}">
        <p14:creationId xmlns:p14="http://schemas.microsoft.com/office/powerpoint/2010/main" val="278072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steps</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13</a:t>
            </a:fld>
            <a:endParaRPr lang="en-US"/>
          </a:p>
        </p:txBody>
      </p:sp>
    </p:spTree>
    <p:extLst>
      <p:ext uri="{BB962C8B-B14F-4D97-AF65-F5344CB8AC3E}">
        <p14:creationId xmlns:p14="http://schemas.microsoft.com/office/powerpoint/2010/main" val="835022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Process:</a:t>
            </a:r>
          </a:p>
          <a:p>
            <a:pPr marL="342900" indent="-342900">
              <a:buAutoNum type="arabicPeriod"/>
            </a:pPr>
            <a:r>
              <a:rPr lang="en-US" sz="2400" dirty="0" smtClean="0"/>
              <a:t>A round bottom flask was placed in the hood and argon gas was inserted into it</a:t>
            </a:r>
          </a:p>
          <a:p>
            <a:pPr marL="342900" indent="-342900">
              <a:buAutoNum type="arabicPeriod"/>
            </a:pPr>
            <a:r>
              <a:rPr lang="en-US" sz="2400" dirty="0" smtClean="0"/>
              <a:t>All of the below were added to the flask</a:t>
            </a:r>
          </a:p>
          <a:p>
            <a:pPr marL="800100" lvl="1" indent="-342900">
              <a:buAutoNum type="arabicPeriod"/>
            </a:pPr>
            <a:r>
              <a:rPr lang="en-US" sz="2400" dirty="0" smtClean="0"/>
              <a:t>2 mL of Dichloromethane</a:t>
            </a:r>
          </a:p>
          <a:p>
            <a:pPr marL="800100" lvl="1" indent="-342900">
              <a:buAutoNum type="arabicPeriod"/>
            </a:pPr>
            <a:r>
              <a:rPr lang="en-US" sz="2400" dirty="0" smtClean="0"/>
              <a:t>0.100297g of p-</a:t>
            </a:r>
            <a:r>
              <a:rPr lang="en-US" sz="2400" dirty="0" err="1" smtClean="0"/>
              <a:t>iodotoluene</a:t>
            </a:r>
            <a:r>
              <a:rPr lang="en-US" sz="2400" dirty="0" smtClean="0"/>
              <a:t> </a:t>
            </a:r>
          </a:p>
          <a:p>
            <a:pPr marL="800100" lvl="1" indent="-342900">
              <a:buFont typeface="+mj-lt"/>
              <a:buAutoNum type="arabicPeriod"/>
            </a:pPr>
            <a:r>
              <a:rPr lang="en-US" sz="2400" dirty="0" smtClean="0"/>
              <a:t>0.047913 mL of toluene </a:t>
            </a:r>
          </a:p>
          <a:p>
            <a:pPr marL="800100" lvl="1" indent="-342900">
              <a:buFont typeface="+mj-lt"/>
              <a:buAutoNum type="arabicPeriod"/>
            </a:pPr>
            <a:r>
              <a:rPr lang="en-US" sz="2400" dirty="0" smtClean="0"/>
              <a:t>120 µL </a:t>
            </a:r>
            <a:r>
              <a:rPr lang="en-US" sz="2400" dirty="0" err="1" smtClean="0"/>
              <a:t>TfOH</a:t>
            </a:r>
            <a:endParaRPr lang="en-US" sz="2400" dirty="0" smtClean="0"/>
          </a:p>
          <a:p>
            <a:pPr marL="342900" indent="-342900">
              <a:buFont typeface="+mj-lt"/>
              <a:buAutoNum type="arabicPeriod"/>
            </a:pPr>
            <a:r>
              <a:rPr lang="en-US" sz="2400" dirty="0" smtClean="0"/>
              <a:t>Then the mixture was left to stir for 10 minutes</a:t>
            </a:r>
          </a:p>
        </p:txBody>
      </p:sp>
      <p:sp>
        <p:nvSpPr>
          <p:cNvPr id="4" name="Slide Number Placeholder 3"/>
          <p:cNvSpPr>
            <a:spLocks noGrp="1"/>
          </p:cNvSpPr>
          <p:nvPr>
            <p:ph type="sldNum" sz="quarter" idx="10"/>
          </p:nvPr>
        </p:nvSpPr>
        <p:spPr/>
        <p:txBody>
          <a:bodyPr/>
          <a:lstStyle/>
          <a:p>
            <a:fld id="{5D81F1E7-4EFD-4BFF-B438-FCD52FD36B17}" type="slidenum">
              <a:rPr lang="en-US" smtClean="0"/>
              <a:t>14</a:t>
            </a:fld>
            <a:endParaRPr lang="en-US"/>
          </a:p>
        </p:txBody>
      </p:sp>
    </p:spTree>
    <p:extLst>
      <p:ext uri="{BB962C8B-B14F-4D97-AF65-F5344CB8AC3E}">
        <p14:creationId xmlns:p14="http://schemas.microsoft.com/office/powerpoint/2010/main" val="285353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dirty="0" smtClean="0"/>
              <a:t>Next a Rotary Evaporator was used to separate the solvent </a:t>
            </a:r>
          </a:p>
          <a:p>
            <a:pPr marL="457200" indent="-457200">
              <a:buFont typeface="+mj-lt"/>
              <a:buAutoNum type="arabicPeriod"/>
            </a:pPr>
            <a:r>
              <a:rPr lang="en-US" sz="1200" dirty="0" smtClean="0"/>
              <a:t>Diethyl Ether was then used to dissolve the product in</a:t>
            </a:r>
          </a:p>
          <a:p>
            <a:pPr marL="457200" indent="-457200">
              <a:buFont typeface="+mj-lt"/>
              <a:buAutoNum type="arabicPeriod"/>
            </a:pPr>
            <a:r>
              <a:rPr lang="en-US" sz="1200" dirty="0" smtClean="0"/>
              <a:t>The mixture was then placed in the fridge for thirty minutes</a:t>
            </a:r>
          </a:p>
          <a:p>
            <a:pPr marL="457200" indent="-457200">
              <a:buFont typeface="+mj-lt"/>
              <a:buAutoNum type="arabicPeriod"/>
            </a:pPr>
            <a:r>
              <a:rPr lang="en-US" sz="1200" dirty="0" smtClean="0"/>
              <a:t>The Rotary Evaporator was once again used to remove the Diethyl Ether</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15</a:t>
            </a:fld>
            <a:endParaRPr lang="en-US"/>
          </a:p>
        </p:txBody>
      </p:sp>
    </p:spTree>
    <p:extLst>
      <p:ext uri="{BB962C8B-B14F-4D97-AF65-F5344CB8AC3E}">
        <p14:creationId xmlns:p14="http://schemas.microsoft.com/office/powerpoint/2010/main" val="67974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p>
          <a:p>
            <a:pPr marL="342900" indent="-342900">
              <a:buAutoNum type="arabicPeriod"/>
            </a:pPr>
            <a:r>
              <a:rPr lang="en-US" dirty="0" smtClean="0"/>
              <a:t>In a new round bottom flask, with Argon flowing through it, the below items were placed in it</a:t>
            </a:r>
          </a:p>
          <a:p>
            <a:pPr marL="800100" lvl="1" indent="-342900">
              <a:buAutoNum type="arabicPeriod"/>
            </a:pPr>
            <a:r>
              <a:rPr lang="en-US" dirty="0" smtClean="0"/>
              <a:t>2ml of DMF</a:t>
            </a:r>
          </a:p>
          <a:p>
            <a:pPr marL="800100" lvl="1" indent="-342900">
              <a:buAutoNum type="arabicPeriod"/>
            </a:pPr>
            <a:r>
              <a:rPr lang="en-US" dirty="0" smtClean="0"/>
              <a:t>61.7mg of t-</a:t>
            </a:r>
            <a:r>
              <a:rPr lang="en-US" dirty="0" err="1" smtClean="0"/>
              <a:t>BuOK</a:t>
            </a:r>
            <a:endParaRPr lang="en-US" dirty="0" smtClean="0"/>
          </a:p>
          <a:p>
            <a:pPr marL="800100" lvl="1" indent="-342900">
              <a:buAutoNum type="arabicPeriod"/>
            </a:pPr>
            <a:r>
              <a:rPr lang="en-US" dirty="0" smtClean="0"/>
              <a:t>81.57mg of </a:t>
            </a:r>
            <a:r>
              <a:rPr lang="en-US" dirty="0" err="1" smtClean="0"/>
              <a:t>Hydroxyphthalimide</a:t>
            </a:r>
            <a:endParaRPr lang="en-US" dirty="0" smtClean="0"/>
          </a:p>
          <a:p>
            <a:pPr marL="800100" lvl="1" indent="-342900">
              <a:buAutoNum type="arabicPeriod"/>
            </a:pPr>
            <a:r>
              <a:rPr lang="en-US" dirty="0" err="1" smtClean="0"/>
              <a:t>Diaryliodonium</a:t>
            </a:r>
            <a:r>
              <a:rPr lang="en-US" dirty="0" smtClean="0"/>
              <a:t> </a:t>
            </a:r>
            <a:r>
              <a:rPr lang="en-US" dirty="0" err="1" smtClean="0"/>
              <a:t>Triflate</a:t>
            </a:r>
            <a:r>
              <a:rPr lang="en-US" dirty="0" smtClean="0"/>
              <a:t> produced in step one</a:t>
            </a:r>
          </a:p>
          <a:p>
            <a:endParaRPr lang="en-US" dirty="0">
              <a:cs typeface="Arial"/>
            </a:endParaRPr>
          </a:p>
        </p:txBody>
      </p:sp>
      <p:sp>
        <p:nvSpPr>
          <p:cNvPr id="4" name="Slide Number Placeholder 3"/>
          <p:cNvSpPr>
            <a:spLocks noGrp="1"/>
          </p:cNvSpPr>
          <p:nvPr>
            <p:ph type="sldNum" sz="quarter" idx="10"/>
          </p:nvPr>
        </p:nvSpPr>
        <p:spPr/>
        <p:txBody>
          <a:bodyPr/>
          <a:lstStyle/>
          <a:p>
            <a:fld id="{5D81F1E7-4EFD-4BFF-B438-FCD52FD36B17}" type="slidenum">
              <a:rPr lang="en-US" smtClean="0"/>
              <a:t>16</a:t>
            </a:fld>
            <a:endParaRPr lang="en-US"/>
          </a:p>
        </p:txBody>
      </p:sp>
    </p:spTree>
    <p:extLst>
      <p:ext uri="{BB962C8B-B14F-4D97-AF65-F5344CB8AC3E}">
        <p14:creationId xmlns:p14="http://schemas.microsoft.com/office/powerpoint/2010/main" val="79569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dirty="0" smtClean="0"/>
              <a:t>The solution was then heated to 60 degrees Celsius and left for an hour</a:t>
            </a:r>
          </a:p>
          <a:p>
            <a:pPr marL="342900" indent="-342900">
              <a:buAutoNum type="arabicPeriod"/>
            </a:pPr>
            <a:r>
              <a:rPr lang="en-US" dirty="0" smtClean="0"/>
              <a:t>A </a:t>
            </a:r>
            <a:r>
              <a:rPr lang="en-US" dirty="0" err="1" smtClean="0"/>
              <a:t>separatory</a:t>
            </a:r>
            <a:r>
              <a:rPr lang="en-US" dirty="0" smtClean="0"/>
              <a:t> funnel was then used to separate the organic layer from the aqueous layer</a:t>
            </a:r>
          </a:p>
          <a:p>
            <a:pPr marL="800100" lvl="1" indent="-342900">
              <a:buAutoNum type="arabicPeriod"/>
            </a:pPr>
            <a:r>
              <a:rPr lang="en-US" dirty="0" smtClean="0"/>
              <a:t>Ethyl Acetate, deionized water, and brine aided the separation</a:t>
            </a:r>
          </a:p>
          <a:p>
            <a:pPr marL="800100" lvl="1" indent="-342900">
              <a:buAutoNum type="arabicPeriod"/>
            </a:pPr>
            <a:r>
              <a:rPr lang="en-US" dirty="0" smtClean="0"/>
              <a:t>The system was then gravity filtered using Anhydrous Sodium Sulfate</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17</a:t>
            </a:fld>
            <a:endParaRPr lang="en-US"/>
          </a:p>
        </p:txBody>
      </p:sp>
    </p:spTree>
    <p:extLst>
      <p:ext uri="{BB962C8B-B14F-4D97-AF65-F5344CB8AC3E}">
        <p14:creationId xmlns:p14="http://schemas.microsoft.com/office/powerpoint/2010/main" val="145186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charset="0"/>
              <a:buChar char="•"/>
            </a:pPr>
            <a:r>
              <a:rPr lang="en-US" dirty="0" smtClean="0"/>
              <a:t>Inert conditions</a:t>
            </a:r>
          </a:p>
          <a:p>
            <a:pPr marL="228600" lvl="0" indent="-228600">
              <a:buFont typeface="Arial" charset="0"/>
              <a:buChar char="•"/>
            </a:pPr>
            <a:r>
              <a:rPr lang="en-US" dirty="0" smtClean="0"/>
              <a:t>Add </a:t>
            </a:r>
            <a:r>
              <a:rPr lang="en-US" sz="1200" b="0" i="0" u="none" strike="noStrike" kern="1200" dirty="0" smtClean="0">
                <a:solidFill>
                  <a:schemeClr val="tx1"/>
                </a:solidFill>
                <a:effectLst/>
                <a:latin typeface="+mn-lt"/>
                <a:ea typeface="+mn-ea"/>
                <a:cs typeface="+mn-cs"/>
              </a:rPr>
              <a:t>4 mL of 1:2 methanol/chloroform (</a:t>
            </a:r>
            <a:r>
              <a:rPr lang="en-US" sz="1200" b="0" i="0" u="none" strike="noStrike" kern="1200" dirty="0" err="1" smtClean="0">
                <a:solidFill>
                  <a:schemeClr val="tx1"/>
                </a:solidFill>
                <a:effectLst/>
                <a:latin typeface="+mn-lt"/>
                <a:ea typeface="+mn-ea"/>
                <a:cs typeface="+mn-cs"/>
              </a:rPr>
              <a:t>MeOH</a:t>
            </a:r>
            <a:r>
              <a:rPr lang="en-US" sz="1200" b="0" i="0" u="none" strike="noStrike" kern="1200" dirty="0" smtClean="0">
                <a:solidFill>
                  <a:schemeClr val="tx1"/>
                </a:solidFill>
                <a:effectLst/>
                <a:latin typeface="+mn-lt"/>
                <a:ea typeface="+mn-ea"/>
                <a:cs typeface="+mn-cs"/>
              </a:rPr>
              <a:t>/CHCl</a:t>
            </a:r>
            <a:r>
              <a:rPr lang="en-US" sz="1200" b="0" i="0" u="none" strike="noStrike" kern="1200" baseline="-25000" dirty="0" smtClean="0">
                <a:solidFill>
                  <a:schemeClr val="tx1"/>
                </a:solidFill>
                <a:effectLst/>
                <a:latin typeface="+mn-lt"/>
                <a:ea typeface="+mn-ea"/>
                <a:cs typeface="+mn-cs"/>
              </a:rPr>
              <a:t>3</a:t>
            </a:r>
            <a:r>
              <a:rPr lang="en-US" sz="1200" b="0" i="0" u="none" strike="noStrike" kern="1200" dirty="0" smtClean="0">
                <a:solidFill>
                  <a:schemeClr val="tx1"/>
                </a:solidFill>
                <a:effectLst/>
                <a:latin typeface="+mn-lt"/>
                <a:ea typeface="+mn-ea"/>
                <a:cs typeface="+mn-cs"/>
              </a:rPr>
              <a:t>) in a stoppered round bottom flask</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So 1.33 ml of </a:t>
            </a:r>
            <a:r>
              <a:rPr lang="en-US" sz="1200" b="0" i="0" u="none" strike="noStrike" kern="1200" dirty="0" err="1" smtClean="0">
                <a:solidFill>
                  <a:schemeClr val="tx1"/>
                </a:solidFill>
                <a:effectLst/>
                <a:latin typeface="+mn-lt"/>
                <a:ea typeface="+mn-ea"/>
                <a:cs typeface="+mn-cs"/>
              </a:rPr>
              <a:t>methonal</a:t>
            </a:r>
            <a:endParaRPr lang="en-US" sz="1200" b="0" i="0" u="none" strike="noStrike" kern="1200" dirty="0" smtClean="0">
              <a:solidFill>
                <a:schemeClr val="tx1"/>
              </a:solidFill>
              <a:effectLst/>
              <a:latin typeface="+mn-lt"/>
              <a:ea typeface="+mn-ea"/>
              <a:cs typeface="+mn-cs"/>
            </a:endParaRP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2.67 mL of chloroform</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And stirred</a:t>
            </a:r>
            <a:r>
              <a:rPr lang="en-US" sz="1200" b="0" i="0" u="none" strike="noStrike" kern="1200" baseline="0" dirty="0" smtClean="0">
                <a:solidFill>
                  <a:schemeClr val="tx1"/>
                </a:solidFill>
                <a:effectLst/>
                <a:latin typeface="+mn-lt"/>
                <a:ea typeface="+mn-ea"/>
                <a:cs typeface="+mn-cs"/>
              </a:rPr>
              <a:t> </a:t>
            </a:r>
          </a:p>
          <a:p>
            <a:pPr marL="742950" lvl="1" indent="-285750">
              <a:buFont typeface="Arial" charset="0"/>
              <a:buChar char="•"/>
            </a:pPr>
            <a:r>
              <a:rPr lang="en-US" dirty="0" smtClean="0"/>
              <a:t>34.55 mg of potassium carbonate (K</a:t>
            </a:r>
            <a:r>
              <a:rPr lang="en-US" baseline="-25000" dirty="0" smtClean="0"/>
              <a:t>2</a:t>
            </a:r>
            <a:r>
              <a:rPr lang="en-US" dirty="0" smtClean="0"/>
              <a:t>CO</a:t>
            </a:r>
            <a:r>
              <a:rPr lang="en-US" baseline="-25000" dirty="0" smtClean="0"/>
              <a:t>3</a:t>
            </a:r>
            <a:r>
              <a:rPr lang="en-US" dirty="0" smtClean="0"/>
              <a:t>)</a:t>
            </a:r>
          </a:p>
          <a:p>
            <a:pPr marL="742950" lvl="1" indent="-285750">
              <a:buFont typeface="Arial" charset="0"/>
              <a:buChar char="•"/>
            </a:pPr>
            <a:r>
              <a:rPr lang="en-US" dirty="0" smtClean="0"/>
              <a:t>34.745 mg of hydroxylamine hydrochloride (NH</a:t>
            </a:r>
            <a:r>
              <a:rPr lang="en-US" baseline="-25000" dirty="0" smtClean="0"/>
              <a:t>2</a:t>
            </a:r>
            <a:r>
              <a:rPr lang="en-US" dirty="0" smtClean="0"/>
              <a:t>OH * </a:t>
            </a:r>
            <a:r>
              <a:rPr lang="en-US" dirty="0" err="1" smtClean="0"/>
              <a:t>HCl</a:t>
            </a:r>
            <a:r>
              <a:rPr lang="en-US" dirty="0" smtClean="0"/>
              <a:t>)</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And stirred then</a:t>
            </a:r>
          </a:p>
          <a:p>
            <a:pPr marL="228600" marR="0" lvl="0" indent="-228600" algn="l" defTabSz="914400" rtl="0" eaLnBrk="1" fontAlgn="auto" latinLnBrk="0" hangingPunct="1">
              <a:lnSpc>
                <a:spcPct val="100000"/>
              </a:lnSpc>
              <a:spcBef>
                <a:spcPts val="0"/>
              </a:spcBef>
              <a:spcAft>
                <a:spcPts val="0"/>
              </a:spcAft>
              <a:buClrTx/>
              <a:buSzTx/>
              <a:buFont typeface="Arial" charset="0"/>
              <a:buChar char="•"/>
              <a:tabLst/>
              <a:defRPr/>
            </a:pPr>
            <a:r>
              <a:rPr lang="en-US" dirty="0" smtClean="0"/>
              <a:t>63.53 mg of </a:t>
            </a:r>
            <a:r>
              <a:rPr lang="en-US" i="1" dirty="0" smtClean="0"/>
              <a:t>N</a:t>
            </a:r>
            <a:r>
              <a:rPr lang="en-US" dirty="0" smtClean="0"/>
              <a:t>-(4-methyl)-</a:t>
            </a:r>
            <a:r>
              <a:rPr lang="en-US" dirty="0" err="1" smtClean="0"/>
              <a:t>phenyloxyphthalimide</a:t>
            </a:r>
            <a:r>
              <a:rPr lang="en-US" dirty="0" smtClean="0"/>
              <a:t> added</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Stirred</a:t>
            </a:r>
            <a:r>
              <a:rPr lang="en-US" sz="1200" b="0" i="0" u="none" strike="noStrike" kern="1200" baseline="0" dirty="0" smtClean="0">
                <a:solidFill>
                  <a:schemeClr val="tx1"/>
                </a:solidFill>
                <a:effectLst/>
                <a:latin typeface="+mn-lt"/>
                <a:ea typeface="+mn-ea"/>
                <a:cs typeface="+mn-cs"/>
              </a:rPr>
              <a:t> for 15 hours at room temp</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be filtered through a sintered glass funnel, and washed with Et</a:t>
            </a:r>
            <a:r>
              <a:rPr lang="en-US" sz="1200" b="0" i="0" u="none" strike="noStrike" kern="1200" baseline="-25000" dirty="0" smtClean="0">
                <a:solidFill>
                  <a:schemeClr val="tx1"/>
                </a:solidFill>
                <a:effectLst/>
                <a:latin typeface="+mn-lt"/>
                <a:ea typeface="+mn-ea"/>
                <a:cs typeface="+mn-cs"/>
              </a:rPr>
              <a:t>2</a:t>
            </a:r>
            <a:r>
              <a:rPr lang="en-US" sz="1200" b="0" i="0" u="none" strike="noStrike" kern="1200" dirty="0" smtClean="0">
                <a:solidFill>
                  <a:schemeClr val="tx1"/>
                </a:solidFill>
                <a:effectLst/>
                <a:latin typeface="+mn-lt"/>
                <a:ea typeface="+mn-ea"/>
                <a:cs typeface="+mn-cs"/>
              </a:rPr>
              <a:t>O</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will be adsorbed to silica </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washed with 100 mL of 20:80 Et</a:t>
            </a:r>
            <a:r>
              <a:rPr lang="en-US" sz="1200" b="0" i="0" u="none" strike="noStrike" kern="1200" baseline="-25000" dirty="0" smtClean="0">
                <a:solidFill>
                  <a:schemeClr val="tx1"/>
                </a:solidFill>
                <a:effectLst/>
                <a:latin typeface="+mn-lt"/>
                <a:ea typeface="+mn-ea"/>
                <a:cs typeface="+mn-cs"/>
              </a:rPr>
              <a:t>2</a:t>
            </a:r>
            <a:r>
              <a:rPr lang="en-US" sz="1200" b="0" i="0" u="none" strike="noStrike" kern="1200" dirty="0" smtClean="0">
                <a:solidFill>
                  <a:schemeClr val="tx1"/>
                </a:solidFill>
                <a:effectLst/>
                <a:latin typeface="+mn-lt"/>
                <a:ea typeface="+mn-ea"/>
                <a:cs typeface="+mn-cs"/>
              </a:rPr>
              <a:t>O:pentane</a:t>
            </a:r>
          </a:p>
          <a:p>
            <a:pPr marL="228600" lvl="0" indent="-228600">
              <a:buFont typeface="Arial" charset="0"/>
              <a:buChar char="•"/>
            </a:pPr>
            <a:r>
              <a:rPr lang="en-US" sz="1200" b="0" i="0" u="none" strike="noStrike" kern="1200" dirty="0" smtClean="0">
                <a:solidFill>
                  <a:schemeClr val="tx1"/>
                </a:solidFill>
                <a:effectLst/>
                <a:latin typeface="+mn-lt"/>
                <a:ea typeface="+mn-ea"/>
                <a:cs typeface="+mn-cs"/>
              </a:rPr>
              <a:t>rotary evaporation to produce a yellow oily substance, </a:t>
            </a:r>
            <a:r>
              <a:rPr lang="en-US" sz="1200" b="0" i="1" u="none" strike="noStrike" kern="1200" dirty="0" smtClean="0">
                <a:solidFill>
                  <a:schemeClr val="tx1"/>
                </a:solidFill>
                <a:effectLst/>
                <a:latin typeface="+mn-lt"/>
                <a:ea typeface="+mn-ea"/>
                <a:cs typeface="+mn-cs"/>
              </a:rPr>
              <a:t>O-</a:t>
            </a:r>
            <a:r>
              <a:rPr lang="en-US" sz="1200" b="0" i="0" u="none" strike="noStrike" kern="1200" dirty="0" err="1" smtClean="0">
                <a:solidFill>
                  <a:schemeClr val="tx1"/>
                </a:solidFill>
                <a:effectLst/>
                <a:latin typeface="+mn-lt"/>
                <a:ea typeface="+mn-ea"/>
                <a:cs typeface="+mn-cs"/>
              </a:rPr>
              <a:t>phenylhydroxylamine</a:t>
            </a:r>
            <a:r>
              <a:rPr lang="en-US" sz="1200" b="0" i="0" u="none" strike="noStrike" kern="1200" dirty="0" smtClean="0">
                <a:solidFill>
                  <a:schemeClr val="tx1"/>
                </a:solidFill>
                <a:effectLst/>
                <a:latin typeface="+mn-lt"/>
                <a:ea typeface="+mn-ea"/>
                <a:cs typeface="+mn-cs"/>
              </a:rPr>
              <a:t>.</a:t>
            </a:r>
            <a:endParaRPr lang="en-US" b="0" dirty="0" smtClean="0">
              <a:effectLst/>
            </a:endParaRPr>
          </a:p>
          <a:p>
            <a:r>
              <a:rPr lang="en-US" dirty="0" smtClean="0"/>
              <a:t/>
            </a:r>
            <a:br>
              <a:rPr lang="en-US" dirty="0" smtClean="0"/>
            </a:b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D81F1E7-4EFD-4BFF-B438-FCD52FD36B17}" type="slidenum">
              <a:rPr lang="en-US" smtClean="0"/>
              <a:t>18</a:t>
            </a:fld>
            <a:endParaRPr lang="en-US"/>
          </a:p>
        </p:txBody>
      </p:sp>
    </p:spTree>
    <p:extLst>
      <p:ext uri="{BB962C8B-B14F-4D97-AF65-F5344CB8AC3E}">
        <p14:creationId xmlns:p14="http://schemas.microsoft.com/office/powerpoint/2010/main" val="347788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AutoNum type="arabicPeriod"/>
            </a:pPr>
            <a:r>
              <a:rPr lang="en-US" dirty="0" err="1" smtClean="0"/>
              <a:t>Dheenu</a:t>
            </a:r>
            <a:endParaRPr lang="en-US" dirty="0" smtClean="0"/>
          </a:p>
          <a:p>
            <a:pPr marL="342900" indent="-342900">
              <a:buAutoNum type="arabicPeriod"/>
            </a:pPr>
            <a:r>
              <a:rPr lang="en-US" sz="2200" dirty="0" smtClean="0"/>
              <a:t>In a round bottom flask, 3.3g of </a:t>
            </a:r>
            <a:r>
              <a:rPr lang="en-US" sz="2200" dirty="0" err="1" smtClean="0"/>
              <a:t>PhOH</a:t>
            </a:r>
            <a:r>
              <a:rPr lang="en-US" sz="2200" dirty="0" smtClean="0"/>
              <a:t> was added</a:t>
            </a:r>
          </a:p>
          <a:p>
            <a:pPr marL="342900" indent="-342900">
              <a:buAutoNum type="arabicPeriod"/>
            </a:pPr>
            <a:r>
              <a:rPr lang="en-US" sz="2200" dirty="0" smtClean="0"/>
              <a:t>The solution was heated to 88 degrees Celsius, stirred for 6 hours, then cooled to room temperature</a:t>
            </a:r>
          </a:p>
          <a:p>
            <a:pPr marL="342900" indent="-342900">
              <a:buAutoNum type="arabicPeriod"/>
            </a:pPr>
            <a:r>
              <a:rPr lang="en-US" sz="2200" dirty="0" smtClean="0"/>
              <a:t>In a </a:t>
            </a:r>
            <a:r>
              <a:rPr lang="en-US" sz="2200" dirty="0" err="1" smtClean="0"/>
              <a:t>separatory</a:t>
            </a:r>
            <a:r>
              <a:rPr lang="en-US" sz="2200" dirty="0" smtClean="0"/>
              <a:t> funnel, the following was added </a:t>
            </a:r>
          </a:p>
          <a:p>
            <a:pPr marL="800100" lvl="1" indent="-342900">
              <a:buAutoNum type="arabicPeriod"/>
            </a:pPr>
            <a:r>
              <a:rPr lang="en-US" sz="2200" dirty="0" smtClean="0"/>
              <a:t>The solution mentioned above</a:t>
            </a:r>
          </a:p>
          <a:p>
            <a:pPr marL="800100" lvl="1" indent="-342900">
              <a:buAutoNum type="arabicPeriod"/>
            </a:pPr>
            <a:r>
              <a:rPr lang="en-US" sz="2200" dirty="0" smtClean="0"/>
              <a:t>50ml of CH2Cl2</a:t>
            </a:r>
          </a:p>
          <a:p>
            <a:pPr marL="800100" lvl="1" indent="-342900">
              <a:buAutoNum type="arabicPeriod"/>
            </a:pPr>
            <a:r>
              <a:rPr lang="en-US" sz="2200" dirty="0" smtClean="0"/>
              <a:t>100ml of Sodium Hydroxide </a:t>
            </a:r>
          </a:p>
          <a:p>
            <a:pPr marL="342900" indent="-342900">
              <a:buAutoNum type="arabicPeriod"/>
            </a:pPr>
            <a:r>
              <a:rPr lang="en-US" sz="2200" dirty="0" smtClean="0"/>
              <a:t>The system was gravity filtered using Anhydrous Magnesium Sulfate and rotary evaporated </a:t>
            </a:r>
            <a:endParaRPr lang="en-US" dirty="0"/>
          </a:p>
          <a:p>
            <a:r>
              <a:rPr lang="en-US" dirty="0" smtClean="0">
                <a:cs typeface="Arial"/>
              </a:rPr>
              <a:t>Talk </a:t>
            </a:r>
            <a:r>
              <a:rPr lang="en-US" dirty="0">
                <a:cs typeface="Arial"/>
              </a:rPr>
              <a:t>about which layer is organic and which layer is aqueous. </a:t>
            </a:r>
          </a:p>
          <a:p>
            <a:endParaRPr lang="en-US" dirty="0">
              <a:cs typeface="Arial"/>
            </a:endParaRPr>
          </a:p>
        </p:txBody>
      </p:sp>
      <p:sp>
        <p:nvSpPr>
          <p:cNvPr id="4" name="Slide Number Placeholder 3"/>
          <p:cNvSpPr>
            <a:spLocks noGrp="1"/>
          </p:cNvSpPr>
          <p:nvPr>
            <p:ph type="sldNum" sz="quarter" idx="10"/>
          </p:nvPr>
        </p:nvSpPr>
        <p:spPr/>
        <p:txBody>
          <a:bodyPr/>
          <a:lstStyle/>
          <a:p>
            <a:fld id="{5D81F1E7-4EFD-4BFF-B438-FCD52FD36B17}" type="slidenum">
              <a:rPr lang="en-US" smtClean="0"/>
              <a:t>20</a:t>
            </a:fld>
            <a:endParaRPr lang="en-US"/>
          </a:p>
        </p:txBody>
      </p:sp>
    </p:spTree>
    <p:extLst>
      <p:ext uri="{BB962C8B-B14F-4D97-AF65-F5344CB8AC3E}">
        <p14:creationId xmlns:p14="http://schemas.microsoft.com/office/powerpoint/2010/main" val="867214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22</a:t>
            </a:fld>
            <a:endParaRPr lang="en-US"/>
          </a:p>
        </p:txBody>
      </p:sp>
    </p:spTree>
    <p:extLst>
      <p:ext uri="{BB962C8B-B14F-4D97-AF65-F5344CB8AC3E}">
        <p14:creationId xmlns:p14="http://schemas.microsoft.com/office/powerpoint/2010/main" val="1173059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a:t>
            </a:fld>
            <a:endParaRPr lang="en-US"/>
          </a:p>
        </p:txBody>
      </p:sp>
    </p:spTree>
    <p:extLst>
      <p:ext uri="{BB962C8B-B14F-4D97-AF65-F5344CB8AC3E}">
        <p14:creationId xmlns:p14="http://schemas.microsoft.com/office/powerpoint/2010/main" val="145023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dheenu</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23</a:t>
            </a:fld>
            <a:endParaRPr lang="en-US"/>
          </a:p>
        </p:txBody>
      </p:sp>
    </p:spTree>
    <p:extLst>
      <p:ext uri="{BB962C8B-B14F-4D97-AF65-F5344CB8AC3E}">
        <p14:creationId xmlns:p14="http://schemas.microsoft.com/office/powerpoint/2010/main" val="1184622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dheenu</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24</a:t>
            </a:fld>
            <a:endParaRPr lang="en-US"/>
          </a:p>
        </p:txBody>
      </p:sp>
    </p:spTree>
    <p:extLst>
      <p:ext uri="{BB962C8B-B14F-4D97-AF65-F5344CB8AC3E}">
        <p14:creationId xmlns:p14="http://schemas.microsoft.com/office/powerpoint/2010/main" val="1636750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DHEENU</a:t>
            </a:r>
            <a:endParaRPr lang="en-US" baseline="0" dirty="0"/>
          </a:p>
        </p:txBody>
      </p:sp>
      <p:sp>
        <p:nvSpPr>
          <p:cNvPr id="4" name="Slide Number Placeholder 3"/>
          <p:cNvSpPr>
            <a:spLocks noGrp="1"/>
          </p:cNvSpPr>
          <p:nvPr>
            <p:ph type="sldNum" sz="quarter" idx="10"/>
          </p:nvPr>
        </p:nvSpPr>
        <p:spPr/>
        <p:txBody>
          <a:bodyPr/>
          <a:lstStyle/>
          <a:p>
            <a:fld id="{5D81F1E7-4EFD-4BFF-B438-FCD52FD36B17}" type="slidenum">
              <a:rPr lang="en-US" smtClean="0"/>
              <a:t>25</a:t>
            </a:fld>
            <a:endParaRPr lang="en-US"/>
          </a:p>
        </p:txBody>
      </p:sp>
    </p:spTree>
    <p:extLst>
      <p:ext uri="{BB962C8B-B14F-4D97-AF65-F5344CB8AC3E}">
        <p14:creationId xmlns:p14="http://schemas.microsoft.com/office/powerpoint/2010/main" val="167664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yields obtained after the completion of step 2 are higher than expected, the synthesis of O-(4-methyl)-phenyl-N-(9’acridnyl)-hydroxylamine was more successful than hypothesized</a:t>
            </a:r>
          </a:p>
          <a:p>
            <a:r>
              <a:rPr lang="en-US" dirty="0" smtClean="0"/>
              <a:t>Although the reaction was incomplete, it is predicted that the synthesis of the compound is possible under inert and specific conditions</a:t>
            </a: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26</a:t>
            </a:fld>
            <a:endParaRPr lang="en-US"/>
          </a:p>
        </p:txBody>
      </p:sp>
    </p:spTree>
    <p:extLst>
      <p:ext uri="{BB962C8B-B14F-4D97-AF65-F5344CB8AC3E}">
        <p14:creationId xmlns:p14="http://schemas.microsoft.com/office/powerpoint/2010/main" val="1041356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a:t>27</a:t>
            </a:fld>
            <a:endParaRPr lang="en-US"/>
          </a:p>
        </p:txBody>
      </p:sp>
    </p:spTree>
    <p:extLst>
      <p:ext uri="{BB962C8B-B14F-4D97-AF65-F5344CB8AC3E}">
        <p14:creationId xmlns:p14="http://schemas.microsoft.com/office/powerpoint/2010/main" val="5406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D     Surgery – mainly used to eradicate large tumors</a:t>
            </a:r>
          </a:p>
          <a:p>
            <a:pPr lvl="1"/>
            <a:r>
              <a:rPr lang="en-US" dirty="0" smtClean="0"/>
              <a:t>Chemotherapy – an anti-cancer drugs that decreases the rate of </a:t>
            </a:r>
            <a:r>
              <a:rPr lang="en-US" dirty="0" err="1" smtClean="0"/>
              <a:t>repication</a:t>
            </a:r>
            <a:r>
              <a:rPr lang="en-US" dirty="0" smtClean="0"/>
              <a:t> in cancer cells</a:t>
            </a:r>
          </a:p>
          <a:p>
            <a:pPr lvl="1"/>
            <a:r>
              <a:rPr lang="en-US" dirty="0" smtClean="0"/>
              <a:t>Radiation Therapy – uses targeted energy to destroy cancer cells, shrink tumors, </a:t>
            </a:r>
            <a:r>
              <a:rPr lang="en-US" dirty="0" err="1" smtClean="0"/>
              <a:t>etc</a:t>
            </a:r>
            <a:endParaRPr lang="en-US" dirty="0" smtClean="0">
              <a:cs typeface="Arial"/>
            </a:endParaRPr>
          </a:p>
          <a:p>
            <a:r>
              <a:rPr lang="en-US" dirty="0" smtClean="0">
                <a:cs typeface="Arial"/>
              </a:rPr>
              <a:t>Graph </a:t>
            </a:r>
            <a:r>
              <a:rPr lang="en-US" dirty="0">
                <a:cs typeface="Arial"/>
              </a:rPr>
              <a:t>– </a:t>
            </a:r>
            <a:r>
              <a:rPr lang="en-US" dirty="0" err="1">
                <a:cs typeface="Arial"/>
              </a:rPr>
              <a:t>american</a:t>
            </a:r>
            <a:r>
              <a:rPr lang="en-US" dirty="0">
                <a:cs typeface="Arial"/>
              </a:rPr>
              <a:t> cancer society</a:t>
            </a:r>
          </a:p>
          <a:p>
            <a:r>
              <a:rPr lang="en-US" dirty="0">
                <a:hlinkClick r:id="rId3" invalidUrl="http://www.cancercenter.com/what-is-cancer/?source=BNGPS01&amp;channel=paid+search&amp;invsrc=Non_Branded_Paid_Search_Bing_General_Search&amp;utm_device=c&amp;utm_budget=Corporate&amp;utm_site=BING&amp;utm_campaign=Non+Brand&gt;Cancer&gt;General&amp;utm_adgroup=General&gt;Cancer&gt;Exact&amp;utm_term=cancer+facts&amp;utm_matchtype=e&amp;k_clickid=d7f24f07-107b-4925-a082-34e17765b015&amp;k_profid=422&amp;k_kwid=3975209"/>
              </a:rPr>
              <a:t>http://www.cancercenter.com/what-is-cancer/?source=BNGPS01&amp;channel=paid+search&amp;invsrc=Non_Branded_Paid_Search_Bing_General_Search&amp;utm_device=c&amp;utm_budget=Corporate&amp;utm_site=BING&amp;utm_campaign=Non+Brand%3ECancer%3EGeneral&amp;utm_adgroup=General%3ECancer%3EExact&amp;utm_term=cancer+facts&amp;utm_matchtype=e&amp;k_clickid=d7f24f07-107b-4925-a082-34e17765b015&amp;k_profid=422&amp;k_kwid=3975209</a:t>
            </a:r>
            <a:endParaRPr dirty="0">
              <a:cs typeface="Arial"/>
              <a:hlinkClick r:id="rId4" invalidUrl="http://www.cancercenter.com/what-is-cancer/?source=BNGPS01&amp;channel=paid+search&amp;invsrc=Non_Branded_Paid_Search_Bing_General_Search&amp;utm_device=c&amp;utm_budget=Corporate&amp;utm_site=BING&amp;utm_campaign=Non+Brand&gt;Cancer&gt;General&amp;utm_adgroup=General&gt;Cancer&gt;Exact&amp;utm_term=cancer+facts&amp;utm_matchtype=e&amp;k_clickid=d7f24f07-107b-4925-a082-34e17765b015&amp;k_profid=422&amp;k_kwid=3975209"/>
            </a:endParaRPr>
          </a:p>
          <a:p>
            <a:endParaRPr lang="en-US" dirty="0">
              <a:cs typeface="Arial"/>
            </a:endParaRPr>
          </a:p>
          <a:p>
            <a:r>
              <a:rPr lang="en-US" dirty="0">
                <a:hlinkClick r:id="rId5"/>
              </a:rPr>
              <a:t>https://seer.cancer.gov/statfacts/html/all.html</a:t>
            </a:r>
            <a:endParaRPr dirty="0">
              <a:hlinkClick r:id="rId5"/>
            </a:endParaRPr>
          </a:p>
          <a:p>
            <a:endParaRPr lang="en-US" dirty="0"/>
          </a:p>
          <a:p>
            <a:r>
              <a:rPr lang="en-US" dirty="0">
                <a:hlinkClick r:id="rId6" invalidUrl="http://www.cancercenter.com/ctca-difference/integrative-cancer-treatment/?source=GGLPS01&amp;channel=paid+search&amp;invsrc=Non_Branded_Paid_Search_Google_General_Search&amp;utm_device=c&amp;utm_budget=Corporate&amp;utm_site=GOOGLE&amp;utm_campaign=Non+Brand&gt;Treatments&amp;utm_adgroup=Treatment&gt;Cancer+Treatment&gt;Phrase&amp;utm_term=cancertreatment&amp;utm_matchtype=p&amp;k_clickid=d7f24f07-107b-4925-a082-34e17765b015&amp;k_profid=422&amp;k_kwid=3852255"/>
              </a:rPr>
              <a:t>http://www.cancercenter.com/ctca-difference/integrative-cancer-treatment/?source=GGLPS01&amp;channel=paid+search&amp;invsrc=Non_Branded_Paid_Search_Google_General_Search&amp;utm_device=c&amp;utm_budget=Corporate&amp;utm_site=GOOGLE&amp;utm_campaign=Non+Brand%3ETreatments&amp;utm_adgroup=Treatment%3ECancer+Treatment%3EPhrase&amp;utm_term=cancertreatment&amp;utm_matchtype=p&amp;k_clickid=d7f24f07-107b-4925-a082-34e17765b015&amp;k_profid=422&amp;k_kwid=3852255</a:t>
            </a:r>
            <a:endParaRPr dirty="0">
              <a:hlinkClick r:id="rId7" invalidUrl="http://www.cancercenter.com/ctca-difference/integrative-cancer-treatment/?source=GGLPS01&amp;channel=paid+search&amp;invsrc=Non_Branded_Paid_Search_Google_General_Search&amp;utm_device=c&amp;utm_budget=Corporate&amp;utm_site=GOOGLE&amp;utm_campaign=Non+Brand&gt;Treatments&amp;utm_adgroup=Treatment&gt;Cancer+Treatment&gt;Phrase&amp;utm_term=cancertreatment&amp;utm_matchtype=p&amp;k_clickid=d7f24f07-107b-4925-a082-34e17765b015&amp;k_profid=422&amp;k_kwid=3852255"/>
            </a:endParaRPr>
          </a:p>
          <a:p>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3</a:t>
            </a:fld>
            <a:endParaRPr lang="en-US"/>
          </a:p>
        </p:txBody>
      </p:sp>
    </p:spTree>
    <p:extLst>
      <p:ext uri="{BB962C8B-B14F-4D97-AF65-F5344CB8AC3E}">
        <p14:creationId xmlns:p14="http://schemas.microsoft.com/office/powerpoint/2010/main" val="1514666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p>
          <a:p>
            <a:r>
              <a:rPr lang="en-US" dirty="0" smtClean="0"/>
              <a:t>Most</a:t>
            </a:r>
            <a:r>
              <a:rPr lang="en-US" baseline="0" dirty="0" smtClean="0"/>
              <a:t> chemotherapy drugs work by interrupting the cell cycle. There are two type of chemotherapy drugs, cell cycle specific drugs and cell cycle non specific drugs. Cell specific drugs means that the drugs only </a:t>
            </a:r>
          </a:p>
          <a:p>
            <a:r>
              <a:rPr lang="en-US" sz="1200" b="0" i="0" kern="1200" dirty="0" smtClean="0">
                <a:solidFill>
                  <a:schemeClr val="tx1"/>
                </a:solidFill>
                <a:effectLst/>
                <a:latin typeface="+mn-lt"/>
                <a:ea typeface="+mn-ea"/>
                <a:cs typeface="+mn-cs"/>
              </a:rPr>
              <a:t>All cells go through the </a:t>
            </a:r>
            <a:r>
              <a:rPr lang="en-US" sz="1200" b="0" i="0" u="none" strike="noStrike" kern="1200" dirty="0" smtClean="0">
                <a:solidFill>
                  <a:schemeClr val="tx1"/>
                </a:solidFill>
                <a:effectLst/>
                <a:latin typeface="+mn-lt"/>
                <a:ea typeface="+mn-ea"/>
                <a:cs typeface="+mn-cs"/>
                <a:hlinkClick r:id="rId3"/>
              </a:rPr>
              <a:t>cell cycle</a:t>
            </a:r>
            <a:r>
              <a:rPr lang="en-US" sz="1200" b="0" i="0" kern="1200" dirty="0" smtClean="0">
                <a:solidFill>
                  <a:schemeClr val="tx1"/>
                </a:solidFill>
                <a:effectLst/>
                <a:latin typeface="+mn-lt"/>
                <a:ea typeface="+mn-ea"/>
                <a:cs typeface="+mn-cs"/>
              </a:rPr>
              <a:t>. This is the process by which cells divide to produce more cells. Chemotherapy drugs interrupt the cell cycle and slow down or stop cancer cells’ reproduction. There are two</a:t>
            </a:r>
            <a:r>
              <a:rPr lang="en-US" sz="1200" b="0" i="0" kern="1200" baseline="0" dirty="0" smtClean="0">
                <a:solidFill>
                  <a:schemeClr val="tx1"/>
                </a:solidFill>
                <a:effectLst/>
                <a:latin typeface="+mn-lt"/>
                <a:ea typeface="+mn-ea"/>
                <a:cs typeface="+mn-cs"/>
              </a:rPr>
              <a:t> types of chemotherapy drugs.</a:t>
            </a:r>
            <a:r>
              <a:rPr lang="en-US" sz="1200" b="0" i="0" kern="1200" dirty="0" smtClean="0">
                <a:solidFill>
                  <a:schemeClr val="tx1"/>
                </a:solidFill>
                <a:effectLst/>
                <a:latin typeface="+mn-lt"/>
                <a:ea typeface="+mn-ea"/>
                <a:cs typeface="+mn-cs"/>
              </a:rPr>
              <a:t> Some drugs specifically affect cancer cells going through one or more phases of the cell cycle</a:t>
            </a:r>
            <a:r>
              <a:rPr lang="en-US" sz="1200" b="0" i="0" kern="1200" baseline="0" dirty="0" smtClean="0">
                <a:solidFill>
                  <a:schemeClr val="tx1"/>
                </a:solidFill>
                <a:effectLst/>
                <a:latin typeface="+mn-lt"/>
                <a:ea typeface="+mn-ea"/>
                <a:cs typeface="+mn-cs"/>
              </a:rPr>
              <a:t> and are </a:t>
            </a:r>
            <a:r>
              <a:rPr lang="en-US" sz="1200" b="0" i="0" kern="1200" dirty="0" smtClean="0">
                <a:solidFill>
                  <a:schemeClr val="tx1"/>
                </a:solidFill>
                <a:effectLst/>
                <a:latin typeface="+mn-lt"/>
                <a:ea typeface="+mn-ea"/>
                <a:cs typeface="+mn-cs"/>
              </a:rPr>
              <a:t>called cell cycle–specific drugs. Others affect cancer cells in all phases of the cell cycle, regardless of whether they are dividing or resting and</a:t>
            </a:r>
            <a:r>
              <a:rPr lang="en-US" sz="1200" b="0" i="0" kern="1200" baseline="0" dirty="0" smtClean="0">
                <a:solidFill>
                  <a:schemeClr val="tx1"/>
                </a:solidFill>
                <a:effectLst/>
                <a:latin typeface="+mn-lt"/>
                <a:ea typeface="+mn-ea"/>
                <a:cs typeface="+mn-cs"/>
              </a:rPr>
              <a:t> this is c</a:t>
            </a:r>
            <a:r>
              <a:rPr lang="en-US" sz="1200" b="0" i="0" kern="1200" dirty="0" smtClean="0">
                <a:solidFill>
                  <a:schemeClr val="tx1"/>
                </a:solidFill>
                <a:effectLst/>
                <a:latin typeface="+mn-lt"/>
                <a:ea typeface="+mn-ea"/>
                <a:cs typeface="+mn-cs"/>
              </a:rPr>
              <a:t>alled cell cycle–non-specific drugs.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Our drug,</a:t>
            </a:r>
            <a:r>
              <a:rPr lang="en-US" sz="1200" b="0" i="0" kern="1200" baseline="0" dirty="0" smtClean="0">
                <a:solidFill>
                  <a:schemeClr val="tx1"/>
                </a:solidFill>
                <a:effectLst/>
                <a:latin typeface="+mn-lt"/>
                <a:ea typeface="+mn-ea"/>
                <a:cs typeface="+mn-cs"/>
              </a:rPr>
              <a:t> </a:t>
            </a:r>
            <a:r>
              <a:rPr lang="en-US" sz="1200" dirty="0" smtClean="0"/>
              <a:t>O-(4-methyl)-phenyl-N-(9’acridnyl)-hydroxylamine, is a cell</a:t>
            </a:r>
            <a:r>
              <a:rPr lang="en-US" sz="1200" baseline="0" dirty="0" smtClean="0"/>
              <a:t> cycle specific drug. It affects the drug during DNA replication, which means this type of drug is a DNA </a:t>
            </a:r>
            <a:r>
              <a:rPr lang="en-US" sz="1200" baseline="0" dirty="0" err="1" smtClean="0"/>
              <a:t>intercalte</a:t>
            </a:r>
            <a:r>
              <a:rPr lang="en-US" sz="1200" baseline="0" dirty="0" smtClean="0"/>
              <a:t>.</a:t>
            </a:r>
            <a:r>
              <a:rPr lang="en-US" sz="1200" b="0" i="0" kern="1200" dirty="0" smtClean="0">
                <a:solidFill>
                  <a:schemeClr val="tx1"/>
                </a:solidFill>
                <a:effectLst/>
                <a:latin typeface="+mn-lt"/>
                <a:ea typeface="+mn-ea"/>
                <a:cs typeface="+mn-cs"/>
              </a:rPr>
              <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Read more: </a:t>
            </a:r>
            <a:r>
              <a:rPr lang="en-US" sz="1200" b="0" i="0" u="none" strike="noStrike" kern="1200" dirty="0" smtClean="0">
                <a:solidFill>
                  <a:schemeClr val="tx1"/>
                </a:solidFill>
                <a:effectLst/>
                <a:latin typeface="+mn-lt"/>
                <a:ea typeface="+mn-ea"/>
                <a:cs typeface="+mn-cs"/>
                <a:hlinkClick r:id="rId4"/>
              </a:rPr>
              <a:t>http://www.cancer.ca/en/cancer-information/diagnosis-and-treatment/chemotherapy-and-other-drug-therapies/chemotherapy/how-chemotherapy-works/?region=on#ixzz4nKnS5DWv</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5</a:t>
            </a:fld>
            <a:endParaRPr lang="en-US"/>
          </a:p>
        </p:txBody>
      </p:sp>
    </p:spTree>
    <p:extLst>
      <p:ext uri="{BB962C8B-B14F-4D97-AF65-F5344CB8AC3E}">
        <p14:creationId xmlns:p14="http://schemas.microsoft.com/office/powerpoint/2010/main" val="673424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DNA </a:t>
            </a:r>
            <a:r>
              <a:rPr lang="en-US" u="sng" baseline="0" dirty="0" smtClean="0"/>
              <a:t>intercalates start working when the DNA starts replicating, </a:t>
            </a:r>
            <a:r>
              <a:rPr lang="en-US" baseline="0" dirty="0" smtClean="0"/>
              <a:t>when the helicase enters the cell to separate the DNA into two strands so DNA polymerase can enter the cell and create complementing strands of DNA for the existing separating strands. While the Helicase is separating the two strands of DNA they are still supercoiled so tension keeps building up and would keep causing it to keep supercoiling. In order to prevent this an enzyme called topoisomerase enters the cells and uncoils the DNA so the helicase can separate the DNA without extreme coiling. These DNA strands are an essential part of mitosis and meiosis or cell replication.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TOPO 1 and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DNA Replication</a:t>
            </a:r>
          </a:p>
          <a:p>
            <a:r>
              <a:rPr lang="en-US" dirty="0" smtClean="0"/>
              <a:t>In order to understand how</a:t>
            </a:r>
            <a:r>
              <a:rPr lang="en-US" baseline="0" dirty="0" smtClean="0"/>
              <a:t> our drug works we must look at it a molecular level. The drug mostly inhibits DNA replication. So what is DNA replication?</a:t>
            </a:r>
          </a:p>
          <a:p>
            <a:r>
              <a:rPr lang="en-US" baseline="0" dirty="0" smtClean="0"/>
              <a:t>DNA replication is the process in which DNA replicates in order to prepare for mitosis or meiosis, also known as cell division. DNA replication starts when an enzyme called helicase enters the cell and binds itself to the DNA. As the helicase travels down the DNA it unzips the strand making it two separate strands, so DNA polymerase can come in behind it and create a complementary strand. While the Helicase is separating the two strands of DNA they are still supercoiled so tension keeps building up and would keep causing it to keep supercoiling as the helicase is unzipping. In order to prevent this another enzyme called topoisomerase unwinds the DNA. </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6</a:t>
            </a:fld>
            <a:endParaRPr lang="en-US"/>
          </a:p>
        </p:txBody>
      </p:sp>
    </p:spTree>
    <p:extLst>
      <p:ext uri="{BB962C8B-B14F-4D97-AF65-F5344CB8AC3E}">
        <p14:creationId xmlns:p14="http://schemas.microsoft.com/office/powerpoint/2010/main" val="1283154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A substance that inserts itself into the DNA structure of a cell and binds to the DNA, This causes DNA damage. In cancer treatment, DNA intercalating agents may kill cancer cells by damaging their DNA and stopping them from dividing</a:t>
            </a:r>
            <a:r>
              <a:rPr lang="en-US" baseline="0" dirty="0" smtClean="0"/>
              <a:t>. DNA intercalates act as a </a:t>
            </a:r>
            <a:r>
              <a:rPr lang="en-US" dirty="0" smtClean="0"/>
              <a:t>topoisomerase poison so when the DNA tries to replicate the drug stops the topoisomerases from doing its job so the DNA tries to split</a:t>
            </a:r>
            <a:r>
              <a:rPr lang="en-US" baseline="0" dirty="0" smtClean="0"/>
              <a:t> but instead gets even more coiled and is unable to replicate. This in turn induces apoptosis, which is programed cell death. And the cancerous cell dies.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7</a:t>
            </a:fld>
            <a:endParaRPr lang="en-US"/>
          </a:p>
        </p:txBody>
      </p:sp>
    </p:spTree>
    <p:extLst>
      <p:ext uri="{BB962C8B-B14F-4D97-AF65-F5344CB8AC3E}">
        <p14:creationId xmlns:p14="http://schemas.microsoft.com/office/powerpoint/2010/main" val="148218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p>
          <a:p>
            <a:r>
              <a:rPr lang="en-US" dirty="0" smtClean="0"/>
              <a:t>Our drug is a 9-aminoacridine</a:t>
            </a:r>
            <a:r>
              <a:rPr lang="en-US" baseline="0" dirty="0" smtClean="0"/>
              <a:t> drug, which has </a:t>
            </a:r>
            <a:r>
              <a:rPr lang="en-US" baseline="0" dirty="0" err="1" smtClean="0"/>
              <a:t>prooven</a:t>
            </a:r>
            <a:r>
              <a:rPr lang="en-US" baseline="0" dirty="0" smtClean="0"/>
              <a:t> anti-tumor properties. </a:t>
            </a:r>
            <a:r>
              <a:rPr lang="en-US" sz="1200" b="0" i="0" u="none" strike="noStrike" kern="1200" dirty="0" smtClean="0">
                <a:solidFill>
                  <a:schemeClr val="tx1"/>
                </a:solidFill>
                <a:effectLst/>
                <a:latin typeface="+mn-lt"/>
                <a:ea typeface="+mn-ea"/>
                <a:cs typeface="+mn-cs"/>
              </a:rPr>
              <a:t>In research done by Galvez, mice are used to test the effects of the 9-aminoacridine derivative on cancer. From the research it can be concluded that 9-aminoacridine broke down the cancerous cell,</a:t>
            </a:r>
          </a:p>
          <a:p>
            <a:r>
              <a:rPr lang="en-US" sz="1200" b="0" i="0" u="none" strike="noStrike" kern="1200" dirty="0" smtClean="0">
                <a:solidFill>
                  <a:schemeClr val="tx1"/>
                </a:solidFill>
                <a:effectLst/>
                <a:latin typeface="+mn-lt"/>
                <a:ea typeface="+mn-ea"/>
                <a:cs typeface="+mn-cs"/>
              </a:rPr>
              <a:t>though this experiment was performed on mice, most of the results can similarly be used with human DNA as well because of the vast similarities between our DNA, making O-(4-methyl)-phenyl-N-(9’acridnyl)-hydroxylamine, a catalytic inhibitor of DNA topoisomerase.</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8</a:t>
            </a:fld>
            <a:endParaRPr lang="en-US"/>
          </a:p>
        </p:txBody>
      </p:sp>
    </p:spTree>
    <p:extLst>
      <p:ext uri="{BB962C8B-B14F-4D97-AF65-F5344CB8AC3E}">
        <p14:creationId xmlns:p14="http://schemas.microsoft.com/office/powerpoint/2010/main" val="1464367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9</a:t>
            </a:fld>
            <a:endParaRPr lang="en-US"/>
          </a:p>
        </p:txBody>
      </p:sp>
    </p:spTree>
    <p:extLst>
      <p:ext uri="{BB962C8B-B14F-4D97-AF65-F5344CB8AC3E}">
        <p14:creationId xmlns:p14="http://schemas.microsoft.com/office/powerpoint/2010/main" val="150670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
            </a:r>
            <a:r>
              <a:rPr lang="en-US" dirty="0">
                <a:cs typeface="Arial"/>
              </a:rPr>
              <a:t>  add picture of other group's compound</a:t>
            </a:r>
            <a:endParaRPr lang="en-US" dirty="0"/>
          </a:p>
        </p:txBody>
      </p:sp>
      <p:sp>
        <p:nvSpPr>
          <p:cNvPr id="4" name="Slide Number Placeholder 3"/>
          <p:cNvSpPr>
            <a:spLocks noGrp="1"/>
          </p:cNvSpPr>
          <p:nvPr>
            <p:ph type="sldNum" sz="quarter" idx="10"/>
          </p:nvPr>
        </p:nvSpPr>
        <p:spPr/>
        <p:txBody>
          <a:bodyPr/>
          <a:lstStyle/>
          <a:p>
            <a:fld id="{5D81F1E7-4EFD-4BFF-B438-FCD52FD36B17}" type="slidenum">
              <a:rPr lang="en-US" smtClean="0"/>
              <a:t>10</a:t>
            </a:fld>
            <a:endParaRPr lang="en-US"/>
          </a:p>
        </p:txBody>
      </p:sp>
    </p:spTree>
    <p:extLst>
      <p:ext uri="{BB962C8B-B14F-4D97-AF65-F5344CB8AC3E}">
        <p14:creationId xmlns:p14="http://schemas.microsoft.com/office/powerpoint/2010/main" val="975962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7/24/17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6704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02902D-A5F5-4D7D-AAA7-32469BA0BC4D}" type="datetimeFigureOut">
              <a:rPr lang="en-US" smtClean="0"/>
              <a:pPr/>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18200423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402902D-A5F5-4D7D-AAA7-32469BA0BC4D}" type="datetimeFigureOut">
              <a:rPr lang="en-US" smtClean="0"/>
              <a:pPr/>
              <a:t>7/24/17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05964346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402902D-A5F5-4D7D-AAA7-32469BA0BC4D}" type="datetimeFigureOut">
              <a:rPr lang="en-US" smtClean="0"/>
              <a:pPr/>
              <a:t>7/24/17</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F4C9F40-B079-4B71-A627-7266DFEA7F03}"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30130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0402902D-A5F5-4D7D-AAA7-32469BA0BC4D}" type="datetimeFigureOut">
              <a:rPr lang="en-US" smtClean="0"/>
              <a:pPr/>
              <a:t>7/24/17</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202144980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402902D-A5F5-4D7D-AAA7-32469BA0BC4D}" type="datetimeFigureOut">
              <a:rPr lang="en-US" smtClean="0"/>
              <a:pPr/>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74261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402902D-A5F5-4D7D-AAA7-32469BA0BC4D}" type="datetimeFigureOut">
              <a:rPr lang="en-US" smtClean="0"/>
              <a:pPr/>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C9F40-B079-4B71-A627-7266DFEA7F03}" type="slidenum">
              <a:rPr lang="en-US" smtClean="0"/>
              <a:pPr/>
              <a:t>‹#›</a:t>
            </a:fld>
            <a:endParaRPr lang="en-US"/>
          </a:p>
        </p:txBody>
      </p:sp>
    </p:spTree>
    <p:extLst>
      <p:ext uri="{BB962C8B-B14F-4D97-AF65-F5344CB8AC3E}">
        <p14:creationId xmlns:p14="http://schemas.microsoft.com/office/powerpoint/2010/main" val="138172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2902D-A5F5-4D7D-AAA7-32469BA0BC4D}"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063880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0402902D-A5F5-4D7D-AAA7-32469BA0BC4D}" type="datetimeFigureOut">
              <a:rPr lang="en-US" smtClean="0"/>
              <a:t>7/24/17</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717032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02902D-A5F5-4D7D-AAA7-32469BA0BC4D}" type="datetimeFigureOut">
              <a:rPr lang="en-US" smtClean="0"/>
              <a:t>7/24/17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66725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7/24/17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88986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02902D-A5F5-4D7D-AAA7-32469BA0BC4D}" type="datetimeFigureOut">
              <a:rPr lang="en-US" smtClean="0"/>
              <a:t>7/24/17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87170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02902D-A5F5-4D7D-AAA7-32469BA0BC4D}" type="datetimeFigureOut">
              <a:rPr lang="en-US" smtClean="0"/>
              <a:t>7/24/17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701943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402902D-A5F5-4D7D-AAA7-32469BA0BC4D}" type="datetimeFigureOut">
              <a:rPr lang="en-US" smtClean="0"/>
              <a:t>7/24/17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597272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02902D-A5F5-4D7D-AAA7-32469BA0BC4D}" type="datetimeFigureOut">
              <a:rPr lang="en-US" smtClean="0"/>
              <a:t>7/24/17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C9F40-B079-4B71-A627-7266DFEA7F03}" type="slidenum">
              <a:rPr lang="en-US" smtClean="0"/>
              <a:t>‹#›</a:t>
            </a:fld>
            <a:endParaRPr lang="en-US"/>
          </a:p>
        </p:txBody>
      </p:sp>
    </p:spTree>
    <p:extLst>
      <p:ext uri="{BB962C8B-B14F-4D97-AF65-F5344CB8AC3E}">
        <p14:creationId xmlns:p14="http://schemas.microsoft.com/office/powerpoint/2010/main" val="113118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6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7/24/17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837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402902D-A5F5-4D7D-AAA7-32469BA0BC4D}" type="datetimeFigureOut">
              <a:rPr lang="en-US" smtClean="0"/>
              <a:pPr/>
              <a:t>7/24/17</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4C9F40-B079-4B71-A627-7266DFEA7F03}" type="slidenum">
              <a:rPr lang="en-US" smtClean="0"/>
              <a:pPr/>
              <a:t>‹#›</a:t>
            </a:fld>
            <a:endParaRPr lang="en-US"/>
          </a:p>
        </p:txBody>
      </p:sp>
    </p:spTree>
    <p:extLst>
      <p:ext uri="{BB962C8B-B14F-4D97-AF65-F5344CB8AC3E}">
        <p14:creationId xmlns:p14="http://schemas.microsoft.com/office/powerpoint/2010/main" val="82472249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jpe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3.png"/><Relationship Id="rId5" Type="http://schemas.openxmlformats.org/officeDocument/2006/relationships/image" Target="../media/image28.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9.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jpeg"/><Relationship Id="rId6"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4.pn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35.tif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4122" y="1789116"/>
            <a:ext cx="12693528" cy="2025645"/>
          </a:xfrm>
        </p:spPr>
        <p:txBody>
          <a:bodyPr>
            <a:noAutofit/>
          </a:bodyPr>
          <a:lstStyle/>
          <a:p>
            <a:pPr algn="ctr"/>
            <a:r>
              <a:rPr lang="en-US" sz="5000" dirty="0" smtClean="0"/>
              <a:t>The Synthesis of</a:t>
            </a:r>
            <a:br>
              <a:rPr lang="en-US" sz="5000" dirty="0" smtClean="0"/>
            </a:br>
            <a:r>
              <a:rPr lang="en-US" sz="5000" dirty="0" smtClean="0"/>
              <a:t>  </a:t>
            </a:r>
            <a:r>
              <a:rPr lang="en-US" sz="5000" i="1" dirty="0" smtClean="0"/>
              <a:t>O</a:t>
            </a:r>
            <a:r>
              <a:rPr lang="en-US" sz="5000" dirty="0" smtClean="0"/>
              <a:t>-(4-methyl)-phenyl-</a:t>
            </a:r>
            <a:r>
              <a:rPr lang="en-US" sz="5000" i="1" dirty="0" smtClean="0"/>
              <a:t>N</a:t>
            </a:r>
            <a:r>
              <a:rPr lang="en-US" sz="5000" dirty="0" smtClean="0"/>
              <a:t>-(9’-acridnyl)-hydroxylamine</a:t>
            </a:r>
            <a:endParaRPr lang="en-US" sz="5000" dirty="0"/>
          </a:p>
        </p:txBody>
      </p:sp>
      <p:sp>
        <p:nvSpPr>
          <p:cNvPr id="3" name="Subtitle 2"/>
          <p:cNvSpPr>
            <a:spLocks noGrp="1"/>
          </p:cNvSpPr>
          <p:nvPr>
            <p:ph type="subTitle" idx="1"/>
          </p:nvPr>
        </p:nvSpPr>
        <p:spPr>
          <a:xfrm>
            <a:off x="2983705" y="3971922"/>
            <a:ext cx="5857875" cy="685800"/>
          </a:xfrm>
        </p:spPr>
        <p:txBody>
          <a:bodyPr/>
          <a:lstStyle/>
          <a:p>
            <a:r>
              <a:rPr lang="en-US" dirty="0" smtClean="0"/>
              <a:t>By: Shalika </a:t>
            </a:r>
            <a:r>
              <a:rPr lang="en-US" dirty="0" err="1" smtClean="0"/>
              <a:t>Devireddy</a:t>
            </a:r>
            <a:r>
              <a:rPr lang="en-US" dirty="0"/>
              <a:t> </a:t>
            </a:r>
            <a:r>
              <a:rPr lang="en-US" dirty="0" smtClean="0"/>
              <a:t>and </a:t>
            </a:r>
            <a:r>
              <a:rPr lang="en-US" dirty="0" err="1" smtClean="0"/>
              <a:t>Dheevena</a:t>
            </a:r>
            <a:r>
              <a:rPr lang="en-US" dirty="0" smtClean="0"/>
              <a:t> </a:t>
            </a:r>
            <a:r>
              <a:rPr lang="en-US" dirty="0" err="1" smtClean="0"/>
              <a:t>Bachu</a:t>
            </a:r>
            <a:endParaRPr lang="en-US" dirty="0" smtClean="0"/>
          </a:p>
        </p:txBody>
      </p:sp>
    </p:spTree>
    <p:extLst>
      <p:ext uri="{BB962C8B-B14F-4D97-AF65-F5344CB8AC3E}">
        <p14:creationId xmlns:p14="http://schemas.microsoft.com/office/powerpoint/2010/main" val="1420781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3"/>
          <a:stretch>
            <a:fillRect/>
          </a:stretch>
        </p:blipFill>
        <p:spPr>
          <a:xfrm>
            <a:off x="6435969" y="2826481"/>
            <a:ext cx="5070231" cy="2994027"/>
          </a:xfrm>
          <a:prstGeom prst="rect">
            <a:avLst/>
          </a:prstGeom>
        </p:spPr>
      </p:pic>
      <p:sp>
        <p:nvSpPr>
          <p:cNvPr id="6" name="Content Placeholder 5"/>
          <p:cNvSpPr>
            <a:spLocks noGrp="1"/>
          </p:cNvSpPr>
          <p:nvPr>
            <p:ph idx="1"/>
            <p:extLst/>
          </p:nvPr>
        </p:nvSpPr>
        <p:spPr>
          <a:xfrm>
            <a:off x="886489" y="2562225"/>
            <a:ext cx="5268126" cy="4024125"/>
          </a:xfrm>
        </p:spPr>
        <p:txBody>
          <a:bodyPr vert="horz" lIns="91440" tIns="45720" rIns="91440" bIns="45720" rtlCol="0">
            <a:normAutofit/>
          </a:bodyPr>
          <a:lstStyle/>
          <a:p>
            <a:r>
              <a:rPr lang="en-US" dirty="0" smtClean="0"/>
              <a:t>Other Groups</a:t>
            </a:r>
          </a:p>
          <a:p>
            <a:pPr lvl="1"/>
            <a:r>
              <a:rPr lang="en-US" dirty="0" smtClean="0"/>
              <a:t>Includes electron donating/receiving groups</a:t>
            </a:r>
            <a:endParaRPr lang="en-US" dirty="0"/>
          </a:p>
          <a:p>
            <a:pPr lvl="1"/>
            <a:r>
              <a:rPr lang="en-US" dirty="0" smtClean="0"/>
              <a:t>Receiving groups</a:t>
            </a:r>
          </a:p>
          <a:p>
            <a:pPr lvl="2"/>
            <a:r>
              <a:rPr lang="en-US" dirty="0" smtClean="0"/>
              <a:t>Causes </a:t>
            </a:r>
            <a:r>
              <a:rPr lang="en-US" dirty="0"/>
              <a:t>DNA base pairs to </a:t>
            </a:r>
            <a:r>
              <a:rPr lang="en-US" dirty="0" smtClean="0"/>
              <a:t>bind stronger with the compound</a:t>
            </a:r>
          </a:p>
          <a:p>
            <a:pPr lvl="2"/>
            <a:r>
              <a:rPr lang="en-US" dirty="0" smtClean="0"/>
              <a:t>This </a:t>
            </a:r>
            <a:r>
              <a:rPr lang="en-US" dirty="0"/>
              <a:t>derivative takes longer to synthesize </a:t>
            </a:r>
          </a:p>
          <a:p>
            <a:r>
              <a:rPr lang="en-US" dirty="0"/>
              <a:t>Methyl </a:t>
            </a:r>
            <a:r>
              <a:rPr lang="en-US" dirty="0" smtClean="0"/>
              <a:t>Groups</a:t>
            </a:r>
          </a:p>
          <a:p>
            <a:pPr lvl="1"/>
            <a:r>
              <a:rPr lang="en-US" dirty="0" smtClean="0"/>
              <a:t>Electron donating groups</a:t>
            </a:r>
            <a:endParaRPr lang="en-US" dirty="0"/>
          </a:p>
          <a:p>
            <a:pPr lvl="1"/>
            <a:r>
              <a:rPr lang="en-US" dirty="0" smtClean="0"/>
              <a:t>Causes </a:t>
            </a:r>
            <a:r>
              <a:rPr lang="en-US" dirty="0"/>
              <a:t>DNA base pairs to </a:t>
            </a:r>
            <a:r>
              <a:rPr lang="en-US" dirty="0" smtClean="0"/>
              <a:t>bind weaker with the compound</a:t>
            </a:r>
            <a:endParaRPr lang="en-US" dirty="0"/>
          </a:p>
        </p:txBody>
      </p:sp>
      <p:sp>
        <p:nvSpPr>
          <p:cNvPr id="3" name="TextBox 2"/>
          <p:cNvSpPr txBox="1"/>
          <p:nvPr/>
        </p:nvSpPr>
        <p:spPr>
          <a:xfrm>
            <a:off x="2895600" y="764373"/>
            <a:ext cx="8610600" cy="1293028"/>
          </a:xfrm>
          <a:prstGeom prst="rect">
            <a:avLst/>
          </a:prstGeom>
        </p:spPr>
        <p:txBody>
          <a:bodyPr vert="horz" lIns="91440" tIns="45720" rIns="91440" bIns="45720" rtlCol="0" anchor="ctr">
            <a:normAutofit/>
          </a:bodyPr>
          <a:lstStyle/>
          <a:p>
            <a:pPr algn="r">
              <a:lnSpc>
                <a:spcPct val="90000"/>
              </a:lnSpc>
              <a:spcBef>
                <a:spcPct val="0"/>
              </a:spcBef>
            </a:pPr>
            <a:r>
              <a:rPr lang="en-US" sz="4000" kern="1200" cap="all" baseline="0">
                <a:solidFill>
                  <a:schemeClr val="tx1"/>
                </a:solidFill>
                <a:latin typeface="+mj-lt"/>
                <a:ea typeface="+mj-ea"/>
                <a:cs typeface="+mj-cs"/>
              </a:rPr>
              <a:t>Other DERIVATIVES OF O-phenyl-N-(9’acridnyl)-hydroxylamine</a:t>
            </a:r>
          </a:p>
        </p:txBody>
      </p:sp>
    </p:spTree>
    <p:extLst>
      <p:ext uri="{BB962C8B-B14F-4D97-AF65-F5344CB8AC3E}">
        <p14:creationId xmlns:p14="http://schemas.microsoft.com/office/powerpoint/2010/main" val="818109358"/>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4" name="Rounded 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98475" y="1075591"/>
            <a:ext cx="3303482" cy="5148371"/>
          </a:xfrm>
          <a:prstGeom prst="roundRect">
            <a:avLst>
              <a:gd name="adj" fmla="val 3468"/>
            </a:avLst>
          </a:prstGeom>
          <a:solidFill>
            <a:schemeClr val="tx1"/>
          </a:solidFill>
          <a:ln>
            <a:solidFill>
              <a:schemeClr val="tx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p:cNvPicPr>
          <p:nvPr/>
        </p:nvPicPr>
        <p:blipFill>
          <a:blip r:embed="rId4"/>
          <a:stretch>
            <a:fillRect/>
          </a:stretch>
        </p:blipFill>
        <p:spPr>
          <a:xfrm>
            <a:off x="8442114" y="1511837"/>
            <a:ext cx="2636238" cy="1974634"/>
          </a:xfrm>
          <a:prstGeom prst="rect">
            <a:avLst/>
          </a:prstGeom>
        </p:spPr>
      </p:pic>
      <p:pic>
        <p:nvPicPr>
          <p:cNvPr id="7" name="Picture 7"/>
          <p:cNvPicPr>
            <a:picLocks noGrp="1" noChangeAspect="1"/>
          </p:cNvPicPr>
          <p:nvPr>
            <p:ph sz="half" idx="2"/>
          </p:nvPr>
        </p:nvPicPr>
        <p:blipFill>
          <a:blip r:embed="rId5"/>
          <a:stretch>
            <a:fillRect/>
          </a:stretch>
        </p:blipFill>
        <p:spPr>
          <a:xfrm>
            <a:off x="8422082" y="3731079"/>
            <a:ext cx="2656270" cy="2099818"/>
          </a:xfrm>
          <a:prstGeom prst="rect">
            <a:avLst/>
          </a:prstGeom>
        </p:spPr>
      </p:pic>
      <p:sp>
        <p:nvSpPr>
          <p:cNvPr id="2" name="Title 1"/>
          <p:cNvSpPr>
            <a:spLocks noGrp="1"/>
          </p:cNvSpPr>
          <p:nvPr>
            <p:ph type="title"/>
          </p:nvPr>
        </p:nvSpPr>
        <p:spPr>
          <a:xfrm>
            <a:off x="685800" y="764373"/>
            <a:ext cx="6751948" cy="1293028"/>
          </a:xfrm>
        </p:spPr>
        <p:txBody>
          <a:bodyPr vert="horz" lIns="91440" tIns="45720" rIns="91440" bIns="45720" rtlCol="0" anchor="ctr">
            <a:normAutofit/>
          </a:bodyPr>
          <a:lstStyle/>
          <a:p>
            <a:r>
              <a:rPr lang="en-US"/>
              <a:t>THE METHYL GROUP</a:t>
            </a:r>
          </a:p>
        </p:txBody>
      </p:sp>
      <p:sp>
        <p:nvSpPr>
          <p:cNvPr id="12" name="Content Placeholder 11"/>
          <p:cNvSpPr>
            <a:spLocks noGrp="1"/>
          </p:cNvSpPr>
          <p:nvPr>
            <p:ph sz="half" idx="1"/>
            <p:extLst/>
          </p:nvPr>
        </p:nvSpPr>
        <p:spPr>
          <a:xfrm>
            <a:off x="685800" y="2223437"/>
            <a:ext cx="6770802" cy="4024125"/>
          </a:xfrm>
        </p:spPr>
        <p:txBody>
          <a:bodyPr vert="horz" lIns="91440" tIns="45720" rIns="91440" bIns="45720" rtlCol="0" anchor="t">
            <a:normAutofit/>
          </a:bodyPr>
          <a:lstStyle/>
          <a:p>
            <a:r>
              <a:rPr lang="en-US" sz="2800" dirty="0"/>
              <a:t>An extra carbon bonded to a compound with 3 hydrogens attached</a:t>
            </a:r>
          </a:p>
          <a:p>
            <a:r>
              <a:rPr lang="en-US" sz="2800" dirty="0">
                <a:solidFill>
                  <a:srgbClr val="FFFFFF"/>
                </a:solidFill>
                <a:latin typeface="Century Gothic"/>
                <a:cs typeface="Times New Roman"/>
              </a:rPr>
              <a:t>electron donating </a:t>
            </a:r>
            <a:r>
              <a:rPr lang="en-US" sz="2800" dirty="0" smtClean="0">
                <a:solidFill>
                  <a:srgbClr val="FFFFFF"/>
                </a:solidFill>
                <a:latin typeface="Century Gothic"/>
                <a:cs typeface="Times New Roman"/>
              </a:rPr>
              <a:t>group</a:t>
            </a:r>
            <a:endParaRPr sz="2800" dirty="0"/>
          </a:p>
          <a:p>
            <a:r>
              <a:rPr lang="en-US" sz="2800" dirty="0">
                <a:solidFill>
                  <a:srgbClr val="FFFFFF"/>
                </a:solidFill>
                <a:latin typeface="Century Gothic"/>
              </a:rPr>
              <a:t>Catalytic inhibitor</a:t>
            </a:r>
          </a:p>
          <a:p>
            <a:r>
              <a:rPr lang="en-US" sz="2800" dirty="0">
                <a:solidFill>
                  <a:srgbClr val="FFFFFF"/>
                </a:solidFill>
                <a:latin typeface="Century Gothic"/>
              </a:rPr>
              <a:t>Stops DNA Topoisomerase II in separating the double helix during cell replication</a:t>
            </a:r>
          </a:p>
          <a:p>
            <a:endParaRPr lang="en-US" sz="2400" dirty="0">
              <a:solidFill>
                <a:srgbClr val="FFFFFF"/>
              </a:solidFill>
              <a:latin typeface="Century Gothic"/>
            </a:endParaRPr>
          </a:p>
        </p:txBody>
      </p:sp>
    </p:spTree>
    <p:extLst>
      <p:ext uri="{BB962C8B-B14F-4D97-AF65-F5344CB8AC3E}">
        <p14:creationId xmlns:p14="http://schemas.microsoft.com/office/powerpoint/2010/main" val="2016069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0116" y="5568480"/>
            <a:ext cx="5079991" cy="823912"/>
          </a:xfrm>
        </p:spPr>
        <p:txBody>
          <a:bodyPr>
            <a:normAutofit lnSpcReduction="10000"/>
          </a:bodyPr>
          <a:lstStyle/>
          <a:p>
            <a:pPr algn="ctr"/>
            <a:r>
              <a:rPr lang="en-US" dirty="0" smtClean="0"/>
              <a:t>O-phenyl-N-</a:t>
            </a:r>
            <a:r>
              <a:rPr lang="en-US" dirty="0"/>
              <a:t>(9’-acridnyl)-hydroxylamine</a:t>
            </a:r>
          </a:p>
        </p:txBody>
      </p:sp>
      <p:sp>
        <p:nvSpPr>
          <p:cNvPr id="5" name="Text Placeholder 4"/>
          <p:cNvSpPr>
            <a:spLocks noGrp="1"/>
          </p:cNvSpPr>
          <p:nvPr>
            <p:ph type="body" sz="quarter" idx="3"/>
          </p:nvPr>
        </p:nvSpPr>
        <p:spPr>
          <a:xfrm>
            <a:off x="6601178" y="5568480"/>
            <a:ext cx="5105400" cy="823912"/>
          </a:xfrm>
        </p:spPr>
        <p:txBody>
          <a:bodyPr>
            <a:normAutofit lnSpcReduction="10000"/>
          </a:bodyPr>
          <a:lstStyle/>
          <a:p>
            <a:pPr algn="ctr"/>
            <a:r>
              <a:rPr lang="en-US" dirty="0"/>
              <a:t>O-(4-methyl)-phenyl-N-(9’-acridnyl)-hydroxylamine</a:t>
            </a:r>
          </a:p>
        </p:txBody>
      </p:sp>
      <p:pic>
        <p:nvPicPr>
          <p:cNvPr id="7" name="Content Placeholder 6"/>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8498" t="3168"/>
          <a:stretch/>
        </p:blipFill>
        <p:spPr>
          <a:xfrm>
            <a:off x="1670754" y="1250155"/>
            <a:ext cx="3815645" cy="4318325"/>
          </a:xfrm>
          <a:prstGeom prst="rect">
            <a:avLst/>
          </a:prstGeom>
        </p:spPr>
      </p:pic>
      <p:pic>
        <p:nvPicPr>
          <p:cNvPr id="8" name="Content Placeholder 7"/>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902973" y="577276"/>
            <a:ext cx="3911782" cy="5072215"/>
          </a:xfrm>
          <a:prstGeom prst="rect">
            <a:avLst/>
          </a:prstGeom>
        </p:spPr>
      </p:pic>
      <p:cxnSp>
        <p:nvCxnSpPr>
          <p:cNvPr id="10" name="Straight Connector 9"/>
          <p:cNvCxnSpPr/>
          <p:nvPr/>
        </p:nvCxnSpPr>
        <p:spPr>
          <a:xfrm>
            <a:off x="6389511" y="778933"/>
            <a:ext cx="0" cy="5847645"/>
          </a:xfrm>
          <a:prstGeom prst="line">
            <a:avLst/>
          </a:prstGeom>
          <a:ln>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83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267" y="2043628"/>
            <a:ext cx="10820399" cy="1670304"/>
          </a:xfrm>
        </p:spPr>
        <p:txBody>
          <a:bodyPr>
            <a:normAutofit/>
          </a:bodyPr>
          <a:lstStyle/>
          <a:p>
            <a:pPr algn="ctr"/>
            <a:r>
              <a:rPr lang="en-US" sz="8800" dirty="0" smtClean="0"/>
              <a:t>Methods</a:t>
            </a:r>
            <a:endParaRPr lang="en-US" sz="8800" dirty="0"/>
          </a:p>
        </p:txBody>
      </p:sp>
    </p:spTree>
    <p:extLst>
      <p:ext uri="{BB962C8B-B14F-4D97-AF65-F5344CB8AC3E}">
        <p14:creationId xmlns:p14="http://schemas.microsoft.com/office/powerpoint/2010/main" val="1889829481"/>
      </p:ext>
    </p:extLst>
  </p:cSld>
  <p:clrMapOvr>
    <a:masterClrMapping/>
  </p:clrMapOvr>
  <mc:AlternateContent xmlns:mc="http://schemas.openxmlformats.org/markup-compatibility/2006" xmlns:p14="http://schemas.microsoft.com/office/powerpoint/2010/main">
    <mc:Choice Requires="p14">
      <p:transition spd="slow" p14:dur="3000">
        <p14:honeycomb/>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7784" y="366541"/>
            <a:ext cx="8610600" cy="1293028"/>
          </a:xfrm>
        </p:spPr>
        <p:txBody>
          <a:bodyPr/>
          <a:lstStyle/>
          <a:p>
            <a:r>
              <a:rPr lang="en-US" dirty="0"/>
              <a:t>Step 1: Synthesis of </a:t>
            </a:r>
            <a:r>
              <a:rPr lang="en-US" dirty="0" err="1"/>
              <a:t>Diaryliodonium</a:t>
            </a:r>
            <a:r>
              <a:rPr lang="en-US" dirty="0"/>
              <a:t> </a:t>
            </a:r>
            <a:r>
              <a:rPr lang="en-US" dirty="0" err="1"/>
              <a:t>Triflate</a:t>
            </a:r>
            <a:endParaRPr lang="en-US" dirty="0"/>
          </a:p>
        </p:txBody>
      </p:sp>
      <p:sp>
        <p:nvSpPr>
          <p:cNvPr id="4" name="TextBox 3"/>
          <p:cNvSpPr txBox="1"/>
          <p:nvPr/>
        </p:nvSpPr>
        <p:spPr>
          <a:xfrm>
            <a:off x="1207911" y="3298211"/>
            <a:ext cx="9681908" cy="461665"/>
          </a:xfrm>
          <a:prstGeom prst="rect">
            <a:avLst/>
          </a:prstGeom>
          <a:noFill/>
        </p:spPr>
        <p:txBody>
          <a:bodyPr wrap="square" rtlCol="0">
            <a:spAutoFit/>
          </a:bodyPr>
          <a:lstStyle/>
          <a:p>
            <a:r>
              <a:rPr lang="en-US" sz="2400" dirty="0" smtClean="0"/>
              <a:t>p-</a:t>
            </a:r>
            <a:r>
              <a:rPr lang="en-US" sz="2400" dirty="0" err="1" smtClean="0"/>
              <a:t>iodotoluene</a:t>
            </a:r>
            <a:r>
              <a:rPr lang="en-US" sz="2400" dirty="0" smtClean="0"/>
              <a:t>    toluene			</a:t>
            </a:r>
            <a:r>
              <a:rPr lang="en-US" sz="2400" dirty="0" err="1" smtClean="0"/>
              <a:t>Diaryliodonium</a:t>
            </a:r>
            <a:r>
              <a:rPr lang="en-US" sz="2400" dirty="0" smtClean="0"/>
              <a:t> Salt         </a:t>
            </a:r>
            <a:endParaRPr lang="en-US" sz="2400" dirty="0"/>
          </a:p>
        </p:txBody>
      </p:sp>
      <p:cxnSp>
        <p:nvCxnSpPr>
          <p:cNvPr id="7" name="Straight Arrow Connector 6"/>
          <p:cNvCxnSpPr/>
          <p:nvPr/>
        </p:nvCxnSpPr>
        <p:spPr>
          <a:xfrm>
            <a:off x="5419291" y="2435826"/>
            <a:ext cx="1137269" cy="49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3"/>
          <a:stretch>
            <a:fillRect/>
          </a:stretch>
        </p:blipFill>
        <p:spPr>
          <a:xfrm>
            <a:off x="1127889" y="2018086"/>
            <a:ext cx="2231818" cy="1160545"/>
          </a:xfrm>
          <a:prstGeom prst="rect">
            <a:avLst/>
          </a:prstGeom>
        </p:spPr>
      </p:pic>
      <p:sp>
        <p:nvSpPr>
          <p:cNvPr id="60" name="TextBox 59"/>
          <p:cNvSpPr txBox="1"/>
          <p:nvPr/>
        </p:nvSpPr>
        <p:spPr>
          <a:xfrm>
            <a:off x="1977887" y="5814391"/>
            <a:ext cx="184731" cy="369332"/>
          </a:xfrm>
          <a:prstGeom prst="rect">
            <a:avLst/>
          </a:prstGeom>
          <a:noFill/>
        </p:spPr>
        <p:txBody>
          <a:bodyPr wrap="none" rtlCol="0">
            <a:spAutoFit/>
          </a:bodyPr>
          <a:lstStyle/>
          <a:p>
            <a:endParaRPr lang="en-US" dirty="0"/>
          </a:p>
        </p:txBody>
      </p:sp>
      <p:pic>
        <p:nvPicPr>
          <p:cNvPr id="68" name="Picture 67"/>
          <p:cNvPicPr>
            <a:picLocks noChangeAspect="1"/>
          </p:cNvPicPr>
          <p:nvPr/>
        </p:nvPicPr>
        <p:blipFill>
          <a:blip r:embed="rId4"/>
          <a:stretch>
            <a:fillRect/>
          </a:stretch>
        </p:blipFill>
        <p:spPr>
          <a:xfrm>
            <a:off x="4199249" y="1651834"/>
            <a:ext cx="1062739" cy="1630755"/>
          </a:xfrm>
          <a:prstGeom prst="rect">
            <a:avLst/>
          </a:prstGeom>
        </p:spPr>
      </p:pic>
      <p:cxnSp>
        <p:nvCxnSpPr>
          <p:cNvPr id="70" name="Straight Connector 69"/>
          <p:cNvCxnSpPr/>
          <p:nvPr/>
        </p:nvCxnSpPr>
        <p:spPr>
          <a:xfrm>
            <a:off x="3459038" y="1929889"/>
            <a:ext cx="0" cy="21885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696173" y="2438308"/>
            <a:ext cx="472903" cy="369332"/>
          </a:xfrm>
          <a:prstGeom prst="rect">
            <a:avLst/>
          </a:prstGeom>
          <a:noFill/>
        </p:spPr>
        <p:txBody>
          <a:bodyPr wrap="square" rtlCol="0">
            <a:spAutoFit/>
          </a:bodyPr>
          <a:lstStyle/>
          <a:p>
            <a:r>
              <a:rPr lang="en-US" dirty="0" smtClean="0"/>
              <a:t>+</a:t>
            </a:r>
            <a:endParaRPr lang="en-US" dirty="0"/>
          </a:p>
        </p:txBody>
      </p:sp>
      <p:pic>
        <p:nvPicPr>
          <p:cNvPr id="75" name="Picture 74"/>
          <p:cNvPicPr>
            <a:picLocks noChangeAspect="1"/>
          </p:cNvPicPr>
          <p:nvPr/>
        </p:nvPicPr>
        <p:blipFill>
          <a:blip r:embed="rId3"/>
          <a:stretch>
            <a:fillRect/>
          </a:stretch>
        </p:blipFill>
        <p:spPr>
          <a:xfrm flipH="1">
            <a:off x="8834176" y="2188479"/>
            <a:ext cx="2019119" cy="1049942"/>
          </a:xfrm>
          <a:prstGeom prst="rect">
            <a:avLst/>
          </a:prstGeom>
        </p:spPr>
      </p:pic>
      <p:pic>
        <p:nvPicPr>
          <p:cNvPr id="76" name="Picture 75"/>
          <p:cNvPicPr>
            <a:picLocks noChangeAspect="1"/>
          </p:cNvPicPr>
          <p:nvPr/>
        </p:nvPicPr>
        <p:blipFill>
          <a:blip r:embed="rId3"/>
          <a:stretch>
            <a:fillRect/>
          </a:stretch>
        </p:blipFill>
        <p:spPr>
          <a:xfrm>
            <a:off x="6403138" y="2207774"/>
            <a:ext cx="1977048" cy="1028065"/>
          </a:xfrm>
          <a:prstGeom prst="rect">
            <a:avLst/>
          </a:prstGeom>
        </p:spPr>
      </p:pic>
      <p:cxnSp>
        <p:nvCxnSpPr>
          <p:cNvPr id="77" name="Straight Connector 76"/>
          <p:cNvCxnSpPr/>
          <p:nvPr/>
        </p:nvCxnSpPr>
        <p:spPr>
          <a:xfrm>
            <a:off x="8549164" y="2091594"/>
            <a:ext cx="0" cy="19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8562788" y="1854651"/>
            <a:ext cx="703384" cy="369332"/>
          </a:xfrm>
          <a:prstGeom prst="rect">
            <a:avLst/>
          </a:prstGeom>
          <a:noFill/>
        </p:spPr>
        <p:txBody>
          <a:bodyPr wrap="square" rtlCol="0">
            <a:spAutoFit/>
          </a:bodyPr>
          <a:lstStyle/>
          <a:p>
            <a:r>
              <a:rPr lang="en-US" dirty="0" smtClean="0"/>
              <a:t>+</a:t>
            </a:r>
            <a:endParaRPr lang="en-US" dirty="0"/>
          </a:p>
        </p:txBody>
      </p:sp>
      <p:sp>
        <p:nvSpPr>
          <p:cNvPr id="82" name="TextBox 81"/>
          <p:cNvSpPr txBox="1"/>
          <p:nvPr/>
        </p:nvSpPr>
        <p:spPr>
          <a:xfrm>
            <a:off x="10089146" y="1819249"/>
            <a:ext cx="764149" cy="369332"/>
          </a:xfrm>
          <a:prstGeom prst="rect">
            <a:avLst/>
          </a:prstGeom>
          <a:noFill/>
        </p:spPr>
        <p:txBody>
          <a:bodyPr wrap="square" rtlCol="0">
            <a:spAutoFit/>
          </a:bodyPr>
          <a:lstStyle/>
          <a:p>
            <a:r>
              <a:rPr lang="en-US" dirty="0" smtClean="0"/>
              <a:t>-</a:t>
            </a:r>
            <a:r>
              <a:rPr lang="en-US" dirty="0" err="1" smtClean="0"/>
              <a:t>OTf</a:t>
            </a:r>
            <a:endParaRPr lang="en-US" dirty="0"/>
          </a:p>
        </p:txBody>
      </p:sp>
      <p:sp>
        <p:nvSpPr>
          <p:cNvPr id="83" name="TextBox 82"/>
          <p:cNvSpPr txBox="1"/>
          <p:nvPr/>
        </p:nvSpPr>
        <p:spPr>
          <a:xfrm>
            <a:off x="2594905" y="1691011"/>
            <a:ext cx="184731" cy="369332"/>
          </a:xfrm>
          <a:prstGeom prst="rect">
            <a:avLst/>
          </a:prstGeom>
          <a:noFill/>
        </p:spPr>
        <p:txBody>
          <a:bodyPr wrap="none" rtlCol="0">
            <a:spAutoFit/>
          </a:bodyPr>
          <a:lstStyle/>
          <a:p>
            <a:endParaRPr lang="en-US" dirty="0"/>
          </a:p>
        </p:txBody>
      </p:sp>
      <p:sp>
        <p:nvSpPr>
          <p:cNvPr id="84" name="TextBox 83"/>
          <p:cNvSpPr txBox="1"/>
          <p:nvPr/>
        </p:nvSpPr>
        <p:spPr>
          <a:xfrm>
            <a:off x="916732" y="4335463"/>
            <a:ext cx="10058400" cy="2677656"/>
          </a:xfrm>
          <a:prstGeom prst="rect">
            <a:avLst/>
          </a:prstGeom>
          <a:noFill/>
        </p:spPr>
        <p:txBody>
          <a:bodyPr wrap="square" rtlCol="0">
            <a:spAutoFit/>
          </a:bodyPr>
          <a:lstStyle/>
          <a:p>
            <a:r>
              <a:rPr lang="en-US" sz="2400" dirty="0" smtClean="0"/>
              <a:t>Materials:</a:t>
            </a:r>
          </a:p>
          <a:p>
            <a:pPr marL="800100" lvl="1" indent="-342900">
              <a:buFont typeface="Arial" charset="0"/>
              <a:buChar char="•"/>
            </a:pPr>
            <a:r>
              <a:rPr lang="en-US" sz="2400" dirty="0" smtClean="0"/>
              <a:t>2 mL of Dichloromethane</a:t>
            </a:r>
            <a:endParaRPr lang="en-US" sz="2400" dirty="0"/>
          </a:p>
          <a:p>
            <a:pPr marL="800100" lvl="1" indent="-342900">
              <a:buFont typeface="Arial" charset="0"/>
              <a:buChar char="•"/>
            </a:pPr>
            <a:r>
              <a:rPr lang="en-US" sz="2400" dirty="0" smtClean="0"/>
              <a:t>0.1g </a:t>
            </a:r>
            <a:r>
              <a:rPr lang="en-US" sz="2400" dirty="0"/>
              <a:t>of p-</a:t>
            </a:r>
            <a:r>
              <a:rPr lang="en-US" sz="2400" dirty="0" err="1"/>
              <a:t>iodotoluene</a:t>
            </a:r>
            <a:r>
              <a:rPr lang="en-US" sz="2400" dirty="0"/>
              <a:t> </a:t>
            </a:r>
            <a:endParaRPr lang="en-US" sz="2400" dirty="0" smtClean="0"/>
          </a:p>
          <a:p>
            <a:pPr marL="800100" lvl="1" indent="-342900">
              <a:buFont typeface="Arial" charset="0"/>
              <a:buChar char="•"/>
            </a:pPr>
            <a:r>
              <a:rPr lang="en-US" sz="2400" dirty="0"/>
              <a:t>0.05 mL of toluene </a:t>
            </a:r>
          </a:p>
          <a:p>
            <a:pPr lvl="1"/>
            <a:endParaRPr lang="en-US" sz="2400" dirty="0"/>
          </a:p>
          <a:p>
            <a:pPr lvl="1"/>
            <a:endParaRPr lang="en-US" sz="2400" dirty="0"/>
          </a:p>
          <a:p>
            <a:pPr marL="342900" indent="-342900">
              <a:buFont typeface="Arial" charset="0"/>
              <a:buChar char="•"/>
            </a:pPr>
            <a:endParaRPr lang="en-US" sz="2400" dirty="0" smtClean="0"/>
          </a:p>
        </p:txBody>
      </p:sp>
      <p:sp>
        <p:nvSpPr>
          <p:cNvPr id="5" name="TextBox 4"/>
          <p:cNvSpPr txBox="1"/>
          <p:nvPr/>
        </p:nvSpPr>
        <p:spPr>
          <a:xfrm>
            <a:off x="6307177" y="4536492"/>
            <a:ext cx="3942107" cy="1107996"/>
          </a:xfrm>
          <a:prstGeom prst="rect">
            <a:avLst/>
          </a:prstGeom>
          <a:noFill/>
        </p:spPr>
        <p:txBody>
          <a:bodyPr wrap="square" rtlCol="0">
            <a:spAutoFit/>
          </a:bodyPr>
          <a:lstStyle/>
          <a:p>
            <a:pPr marL="800100" lvl="1" indent="-342900">
              <a:buFont typeface="Arial" panose="020B0604020202020204" pitchFamily="34" charset="0"/>
              <a:buChar char="•"/>
            </a:pPr>
            <a:r>
              <a:rPr lang="en-US" sz="2400" dirty="0" smtClean="0"/>
              <a:t>120 </a:t>
            </a:r>
            <a:r>
              <a:rPr lang="en-US" sz="2400" dirty="0"/>
              <a:t>µL </a:t>
            </a:r>
            <a:r>
              <a:rPr lang="en-US" sz="2400" dirty="0" err="1"/>
              <a:t>TfOH</a:t>
            </a:r>
            <a:endParaRPr lang="en-US" sz="2400" dirty="0"/>
          </a:p>
          <a:p>
            <a:pPr marL="800100" lvl="1" indent="-342900">
              <a:buFont typeface="Arial" charset="0"/>
              <a:buChar char="•"/>
            </a:pPr>
            <a:r>
              <a:rPr lang="en-US" sz="2400" dirty="0"/>
              <a:t>Diethyl Ether</a:t>
            </a:r>
          </a:p>
          <a:p>
            <a:endParaRPr lang="en-US" dirty="0"/>
          </a:p>
        </p:txBody>
      </p:sp>
    </p:spTree>
    <p:extLst>
      <p:ext uri="{BB962C8B-B14F-4D97-AF65-F5344CB8AC3E}">
        <p14:creationId xmlns:p14="http://schemas.microsoft.com/office/powerpoint/2010/main" val="2651679141"/>
      </p:ext>
    </p:extLst>
  </p:cSld>
  <p:clrMapOvr>
    <a:masterClrMapping/>
  </p:clrMapOvr>
  <mc:AlternateContent xmlns:mc="http://schemas.openxmlformats.org/markup-compatibility/2006" xmlns:p14="http://schemas.microsoft.com/office/powerpoint/2010/main">
    <mc:Choice Requires="p14">
      <p:transition spd="slow" p14:dur="3000">
        <p14:glitter pattern="hexago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08232" y="235736"/>
            <a:ext cx="10145464"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smtClean="0"/>
              <a:t>Step 1: Synthesis of </a:t>
            </a:r>
          </a:p>
          <a:p>
            <a:r>
              <a:rPr lang="en-US" dirty="0" err="1" smtClean="0"/>
              <a:t>Diaryliodonium</a:t>
            </a:r>
            <a:r>
              <a:rPr lang="en-US" dirty="0" smtClean="0"/>
              <a:t> </a:t>
            </a:r>
            <a:r>
              <a:rPr lang="en-US" dirty="0" err="1" smtClean="0"/>
              <a:t>Triflate</a:t>
            </a:r>
            <a:r>
              <a:rPr lang="en-US" dirty="0" smtClean="0"/>
              <a:t> </a:t>
            </a:r>
            <a:r>
              <a:rPr lang="en-US" sz="2800" dirty="0" smtClean="0"/>
              <a:t>(Continued)</a:t>
            </a:r>
            <a:endParaRPr lang="en-US" sz="28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060020" y="2260941"/>
            <a:ext cx="4433668" cy="33252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585" y="2433844"/>
            <a:ext cx="4087665" cy="297944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670" y="1656197"/>
            <a:ext cx="3573936" cy="4534741"/>
          </a:xfrm>
          <a:prstGeom prst="rect">
            <a:avLst/>
          </a:prstGeom>
        </p:spPr>
      </p:pic>
      <p:sp>
        <p:nvSpPr>
          <p:cNvPr id="8" name="TextBox 7"/>
          <p:cNvSpPr txBox="1"/>
          <p:nvPr/>
        </p:nvSpPr>
        <p:spPr>
          <a:xfrm>
            <a:off x="664783" y="6318371"/>
            <a:ext cx="2911832" cy="261610"/>
          </a:xfrm>
          <a:prstGeom prst="rect">
            <a:avLst/>
          </a:prstGeom>
          <a:noFill/>
        </p:spPr>
        <p:txBody>
          <a:bodyPr wrap="square" rtlCol="0">
            <a:spAutoFit/>
          </a:bodyPr>
          <a:lstStyle/>
          <a:p>
            <a:r>
              <a:rPr lang="en-US" sz="1100" dirty="0" err="1" smtClean="0"/>
              <a:t>TfOH</a:t>
            </a:r>
            <a:r>
              <a:rPr lang="en-US" sz="1100" dirty="0" smtClean="0"/>
              <a:t> being inserted into the flask</a:t>
            </a:r>
            <a:endParaRPr lang="en-US" sz="1100" dirty="0"/>
          </a:p>
        </p:txBody>
      </p:sp>
      <p:sp>
        <p:nvSpPr>
          <p:cNvPr id="11" name="TextBox 10"/>
          <p:cNvSpPr txBox="1"/>
          <p:nvPr/>
        </p:nvSpPr>
        <p:spPr>
          <a:xfrm>
            <a:off x="5189326" y="5577707"/>
            <a:ext cx="2839371" cy="261610"/>
          </a:xfrm>
          <a:prstGeom prst="rect">
            <a:avLst/>
          </a:prstGeom>
          <a:noFill/>
        </p:spPr>
        <p:txBody>
          <a:bodyPr wrap="square" rtlCol="0">
            <a:spAutoFit/>
          </a:bodyPr>
          <a:lstStyle/>
          <a:p>
            <a:r>
              <a:rPr lang="en-US" sz="1100" dirty="0" smtClean="0"/>
              <a:t>The mixture being rotary evaporated</a:t>
            </a:r>
            <a:endParaRPr lang="en-US" sz="1100" dirty="0"/>
          </a:p>
        </p:txBody>
      </p:sp>
      <p:sp>
        <p:nvSpPr>
          <p:cNvPr id="12" name="TextBox 11"/>
          <p:cNvSpPr txBox="1"/>
          <p:nvPr/>
        </p:nvSpPr>
        <p:spPr>
          <a:xfrm>
            <a:off x="8899438" y="6318371"/>
            <a:ext cx="4389120" cy="261610"/>
          </a:xfrm>
          <a:prstGeom prst="rect">
            <a:avLst/>
          </a:prstGeom>
          <a:noFill/>
        </p:spPr>
        <p:txBody>
          <a:bodyPr wrap="square" rtlCol="0">
            <a:spAutoFit/>
          </a:bodyPr>
          <a:lstStyle/>
          <a:p>
            <a:r>
              <a:rPr lang="en-US" sz="1100" dirty="0" smtClean="0"/>
              <a:t>The Mixture after being rotary evaporated</a:t>
            </a:r>
            <a:endParaRPr lang="en-US" sz="1100" dirty="0"/>
          </a:p>
        </p:txBody>
      </p:sp>
    </p:spTree>
    <p:extLst>
      <p:ext uri="{BB962C8B-B14F-4D97-AF65-F5344CB8AC3E}">
        <p14:creationId xmlns:p14="http://schemas.microsoft.com/office/powerpoint/2010/main" val="853334005"/>
      </p:ext>
    </p:extLst>
  </p:cSld>
  <p:clrMapOvr>
    <a:masterClrMapping/>
  </p:clrMapOvr>
  <mc:AlternateContent xmlns:mc="http://schemas.openxmlformats.org/markup-compatibility/2006" xmlns:p14="http://schemas.microsoft.com/office/powerpoint/2010/main">
    <mc:Choice Requires="p14">
      <p:transition spd="slow" p14:dur="275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6721586" y="2157185"/>
            <a:ext cx="134951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756955" y="1609481"/>
            <a:ext cx="184731" cy="369332"/>
          </a:xfrm>
          <a:prstGeom prst="rect">
            <a:avLst/>
          </a:prstGeom>
          <a:noFill/>
        </p:spPr>
        <p:txBody>
          <a:bodyPr wrap="none" rtlCol="0">
            <a:spAutoFit/>
          </a:bodyPr>
          <a:lstStyle/>
          <a:p>
            <a:endParaRPr lang="en-US"/>
          </a:p>
        </p:txBody>
      </p:sp>
      <p:pic>
        <p:nvPicPr>
          <p:cNvPr id="73" name="Picture 7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90" y="1464241"/>
            <a:ext cx="3098765" cy="1070847"/>
          </a:xfrm>
          <a:prstGeom prst="rect">
            <a:avLst/>
          </a:prstGeom>
        </p:spPr>
      </p:pic>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0767" y="1502949"/>
            <a:ext cx="1819252" cy="1317407"/>
          </a:xfrm>
          <a:prstGeom prst="rect">
            <a:avLst/>
          </a:prstGeom>
        </p:spPr>
      </p:pic>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8761" y="1412303"/>
            <a:ext cx="1692735" cy="1301489"/>
          </a:xfrm>
          <a:prstGeom prst="rect">
            <a:avLst/>
          </a:prstGeom>
        </p:spPr>
      </p:pic>
      <p:sp>
        <p:nvSpPr>
          <p:cNvPr id="76" name="TextBox 75"/>
          <p:cNvSpPr txBox="1"/>
          <p:nvPr/>
        </p:nvSpPr>
        <p:spPr>
          <a:xfrm>
            <a:off x="3791676" y="1972519"/>
            <a:ext cx="812363" cy="369332"/>
          </a:xfrm>
          <a:prstGeom prst="rect">
            <a:avLst/>
          </a:prstGeom>
          <a:noFill/>
        </p:spPr>
        <p:txBody>
          <a:bodyPr wrap="square" rtlCol="0">
            <a:spAutoFit/>
          </a:bodyPr>
          <a:lstStyle/>
          <a:p>
            <a:r>
              <a:rPr lang="en-US"/>
              <a:t>+</a:t>
            </a:r>
          </a:p>
        </p:txBody>
      </p:sp>
      <p:sp>
        <p:nvSpPr>
          <p:cNvPr id="81" name="TextBox 80"/>
          <p:cNvSpPr txBox="1"/>
          <p:nvPr/>
        </p:nvSpPr>
        <p:spPr>
          <a:xfrm>
            <a:off x="1009357" y="2738460"/>
            <a:ext cx="11182643" cy="369332"/>
          </a:xfrm>
          <a:prstGeom prst="rect">
            <a:avLst/>
          </a:prstGeom>
          <a:noFill/>
        </p:spPr>
        <p:txBody>
          <a:bodyPr wrap="square" rtlCol="0">
            <a:spAutoFit/>
          </a:bodyPr>
          <a:lstStyle/>
          <a:p>
            <a:r>
              <a:rPr lang="en-US" err="1"/>
              <a:t>Diaryliodonium</a:t>
            </a:r>
            <a:r>
              <a:rPr lang="en-US"/>
              <a:t> Salt                 </a:t>
            </a:r>
            <a:r>
              <a:rPr lang="en-US" i="1"/>
              <a:t>N-</a:t>
            </a:r>
            <a:r>
              <a:rPr lang="en-US" err="1"/>
              <a:t>Hydroxythalimide</a:t>
            </a:r>
            <a:r>
              <a:rPr lang="en-US"/>
              <a:t>      	</a:t>
            </a:r>
            <a:r>
              <a:rPr lang="en-US" i="1"/>
              <a:t> N</a:t>
            </a:r>
            <a:r>
              <a:rPr lang="en-US"/>
              <a:t>-(4-methyl)-</a:t>
            </a:r>
            <a:r>
              <a:rPr lang="en-US" err="1"/>
              <a:t>phenyloxyphthalimide</a:t>
            </a:r>
            <a:endParaRPr lang="en-US"/>
          </a:p>
        </p:txBody>
      </p:sp>
      <p:sp>
        <p:nvSpPr>
          <p:cNvPr id="82" name="TextBox 81"/>
          <p:cNvSpPr txBox="1"/>
          <p:nvPr>
            <p:extLst/>
          </p:nvPr>
        </p:nvSpPr>
        <p:spPr>
          <a:xfrm>
            <a:off x="904875" y="3371850"/>
            <a:ext cx="11106150" cy="369332"/>
          </a:xfrm>
          <a:prstGeom prst="rect">
            <a:avLst/>
          </a:prstGeom>
          <a:noFill/>
        </p:spPr>
        <p:txBody>
          <a:bodyPr wrap="square" rtlCol="0" anchor="t">
            <a:spAutoFit/>
          </a:bodyPr>
          <a:lstStyle/>
          <a:p>
            <a:endParaRPr lang="en-US" dirty="0" smtClean="0"/>
          </a:p>
        </p:txBody>
      </p:sp>
      <p:sp>
        <p:nvSpPr>
          <p:cNvPr id="84" name="Title 1"/>
          <p:cNvSpPr txBox="1">
            <a:spLocks/>
          </p:cNvSpPr>
          <p:nvPr/>
        </p:nvSpPr>
        <p:spPr>
          <a:xfrm>
            <a:off x="3394431" y="323506"/>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a:t>Step 2: Synthesis of</a:t>
            </a:r>
            <a:r>
              <a:rPr lang="en-US" i="1"/>
              <a:t> N</a:t>
            </a:r>
            <a:r>
              <a:rPr lang="en-US"/>
              <a:t>-(4-methyl)-phenyloxyphthalimide</a:t>
            </a:r>
          </a:p>
        </p:txBody>
      </p:sp>
      <p:sp>
        <p:nvSpPr>
          <p:cNvPr id="2" name="TextBox 1"/>
          <p:cNvSpPr txBox="1"/>
          <p:nvPr/>
        </p:nvSpPr>
        <p:spPr>
          <a:xfrm>
            <a:off x="940605" y="4077024"/>
            <a:ext cx="10287000" cy="2123658"/>
          </a:xfrm>
          <a:prstGeom prst="rect">
            <a:avLst/>
          </a:prstGeom>
          <a:noFill/>
        </p:spPr>
        <p:txBody>
          <a:bodyPr wrap="square" rtlCol="0">
            <a:spAutoFit/>
          </a:bodyPr>
          <a:lstStyle/>
          <a:p>
            <a:r>
              <a:rPr lang="en-US" sz="2400" dirty="0" smtClean="0"/>
              <a:t>Materials:</a:t>
            </a:r>
          </a:p>
          <a:p>
            <a:pPr marL="742950" lvl="1" indent="-285750">
              <a:buFont typeface="Arial" charset="0"/>
              <a:buChar char="•"/>
            </a:pPr>
            <a:r>
              <a:rPr lang="en-US" sz="2400" dirty="0" smtClean="0"/>
              <a:t>2 mL of DMF</a:t>
            </a:r>
          </a:p>
          <a:p>
            <a:pPr marL="800100" lvl="1" indent="-342900">
              <a:buFont typeface="Arial" charset="0"/>
              <a:buChar char="•"/>
            </a:pPr>
            <a:r>
              <a:rPr lang="en-US" sz="2400" dirty="0" smtClean="0"/>
              <a:t>62mg </a:t>
            </a:r>
            <a:r>
              <a:rPr lang="en-US" sz="2400" dirty="0"/>
              <a:t>of t-</a:t>
            </a:r>
            <a:r>
              <a:rPr lang="en-US" sz="2400" dirty="0" err="1"/>
              <a:t>BuOK</a:t>
            </a:r>
            <a:endParaRPr lang="en-US" sz="2400" dirty="0"/>
          </a:p>
          <a:p>
            <a:pPr marL="800100" lvl="1" indent="-342900">
              <a:buFont typeface="Arial" charset="0"/>
              <a:buChar char="•"/>
            </a:pPr>
            <a:r>
              <a:rPr lang="en-US" sz="2400" dirty="0" smtClean="0"/>
              <a:t>82mg </a:t>
            </a:r>
            <a:r>
              <a:rPr lang="en-US" sz="2400" dirty="0"/>
              <a:t>of </a:t>
            </a:r>
            <a:r>
              <a:rPr lang="en-US" sz="2400" dirty="0" err="1" smtClean="0"/>
              <a:t>Hydroxyphthalimide</a:t>
            </a:r>
            <a:endParaRPr lang="en-US" sz="2400" dirty="0" smtClean="0"/>
          </a:p>
          <a:p>
            <a:pPr lvl="1"/>
            <a:endParaRPr lang="en-US" dirty="0" smtClean="0"/>
          </a:p>
          <a:p>
            <a:pPr marL="742950" lvl="1" indent="-285750">
              <a:buFont typeface="Arial" charset="0"/>
              <a:buChar char="•"/>
            </a:pPr>
            <a:endParaRPr lang="en-US" dirty="0"/>
          </a:p>
        </p:txBody>
      </p:sp>
      <p:sp>
        <p:nvSpPr>
          <p:cNvPr id="3" name="TextBox 2"/>
          <p:cNvSpPr txBox="1"/>
          <p:nvPr/>
        </p:nvSpPr>
        <p:spPr>
          <a:xfrm>
            <a:off x="6600678" y="4400189"/>
            <a:ext cx="4199466" cy="1477328"/>
          </a:xfrm>
          <a:prstGeom prst="rect">
            <a:avLst/>
          </a:prstGeom>
          <a:noFill/>
        </p:spPr>
        <p:txBody>
          <a:bodyPr wrap="square" rtlCol="0">
            <a:spAutoFit/>
          </a:bodyPr>
          <a:lstStyle/>
          <a:p>
            <a:pPr marL="800100" lvl="1" indent="-342900">
              <a:buFont typeface="Arial" charset="0"/>
              <a:buChar char="•"/>
            </a:pPr>
            <a:r>
              <a:rPr lang="en-US" sz="2400" dirty="0"/>
              <a:t>Ethyl Acetate</a:t>
            </a:r>
          </a:p>
          <a:p>
            <a:pPr marL="800100" lvl="1" indent="-342900">
              <a:buFont typeface="Arial" charset="0"/>
              <a:buChar char="•"/>
            </a:pPr>
            <a:r>
              <a:rPr lang="en-US" sz="2400" dirty="0"/>
              <a:t>deionized water</a:t>
            </a:r>
          </a:p>
          <a:p>
            <a:pPr marL="800100" lvl="1" indent="-342900">
              <a:buFont typeface="Arial" charset="0"/>
              <a:buChar char="•"/>
            </a:pPr>
            <a:r>
              <a:rPr lang="en-US" sz="2400" dirty="0"/>
              <a:t>brine</a:t>
            </a:r>
          </a:p>
          <a:p>
            <a:endParaRPr lang="en-US" dirty="0"/>
          </a:p>
        </p:txBody>
      </p:sp>
    </p:spTree>
    <p:extLst>
      <p:ext uri="{BB962C8B-B14F-4D97-AF65-F5344CB8AC3E}">
        <p14:creationId xmlns:p14="http://schemas.microsoft.com/office/powerpoint/2010/main" val="857568285"/>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432" y="471765"/>
            <a:ext cx="8610600" cy="1293028"/>
          </a:xfrm>
        </p:spPr>
        <p:txBody>
          <a:bodyPr>
            <a:normAutofit fontScale="90000"/>
          </a:bodyPr>
          <a:lstStyle/>
          <a:p>
            <a:r>
              <a:rPr lang="en-US" dirty="0"/>
              <a:t>Step 2: Synthesis of</a:t>
            </a:r>
            <a:r>
              <a:rPr lang="en-US" i="1" dirty="0"/>
              <a:t> N</a:t>
            </a:r>
            <a:r>
              <a:rPr lang="en-US" dirty="0"/>
              <a:t>-(4-methyl)-</a:t>
            </a:r>
            <a:r>
              <a:rPr lang="en-US" dirty="0" err="1" smtClean="0"/>
              <a:t>phenyloxyphthalimide</a:t>
            </a:r>
            <a:r>
              <a:rPr lang="en-US" dirty="0" smtClean="0"/>
              <a:t> </a:t>
            </a:r>
            <a:r>
              <a:rPr lang="en-US" sz="3100" dirty="0" smtClean="0"/>
              <a:t>(Continued)</a:t>
            </a:r>
            <a:endParaRPr lang="en-US" sz="3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5417" y="1741887"/>
            <a:ext cx="3064508" cy="40818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062" y="1747710"/>
            <a:ext cx="3081894" cy="4076053"/>
          </a:xfrm>
          <a:prstGeom prst="rect">
            <a:avLst/>
          </a:prstGeom>
        </p:spPr>
      </p:pic>
      <p:sp>
        <p:nvSpPr>
          <p:cNvPr id="8" name="TextBox 7"/>
          <p:cNvSpPr txBox="1"/>
          <p:nvPr/>
        </p:nvSpPr>
        <p:spPr>
          <a:xfrm>
            <a:off x="3280905" y="5962491"/>
            <a:ext cx="2426208" cy="430887"/>
          </a:xfrm>
          <a:prstGeom prst="rect">
            <a:avLst/>
          </a:prstGeom>
          <a:noFill/>
        </p:spPr>
        <p:txBody>
          <a:bodyPr wrap="square" rtlCol="0">
            <a:spAutoFit/>
          </a:bodyPr>
          <a:lstStyle/>
          <a:p>
            <a:r>
              <a:rPr lang="en-US" sz="1100" smtClean="0"/>
              <a:t>The Anhydrous </a:t>
            </a:r>
            <a:r>
              <a:rPr lang="en-US" sz="1100" dirty="0" smtClean="0"/>
              <a:t>Sulfate being gravity filtered out of the mixture</a:t>
            </a:r>
            <a:endParaRPr lang="en-US" sz="1100" dirty="0"/>
          </a:p>
        </p:txBody>
      </p:sp>
      <p:sp>
        <p:nvSpPr>
          <p:cNvPr id="9" name="TextBox 8"/>
          <p:cNvSpPr txBox="1"/>
          <p:nvPr/>
        </p:nvSpPr>
        <p:spPr>
          <a:xfrm>
            <a:off x="7385885" y="5981139"/>
            <a:ext cx="2263571" cy="430887"/>
          </a:xfrm>
          <a:prstGeom prst="rect">
            <a:avLst/>
          </a:prstGeom>
          <a:noFill/>
        </p:spPr>
        <p:txBody>
          <a:bodyPr wrap="square" rtlCol="0">
            <a:spAutoFit/>
          </a:bodyPr>
          <a:lstStyle/>
          <a:p>
            <a:r>
              <a:rPr lang="en-US" sz="1100" dirty="0" smtClean="0"/>
              <a:t>The </a:t>
            </a:r>
            <a:r>
              <a:rPr lang="en-US" sz="1100" dirty="0" err="1" smtClean="0"/>
              <a:t>syhtesized</a:t>
            </a:r>
            <a:r>
              <a:rPr lang="en-US" sz="1100" dirty="0" smtClean="0"/>
              <a:t> </a:t>
            </a:r>
            <a:r>
              <a:rPr lang="en-US" sz="1100" i="1" dirty="0" smtClean="0"/>
              <a:t>N</a:t>
            </a:r>
            <a:r>
              <a:rPr lang="en-US" sz="1100" dirty="0" smtClean="0"/>
              <a:t>-</a:t>
            </a:r>
            <a:r>
              <a:rPr lang="en-US" sz="1100" dirty="0"/>
              <a:t>(4-methyl)-</a:t>
            </a:r>
            <a:r>
              <a:rPr lang="en-US" sz="1100" dirty="0" err="1"/>
              <a:t>phenyloxyphthalimide</a:t>
            </a:r>
            <a:endParaRPr lang="en-US" sz="1100" dirty="0"/>
          </a:p>
        </p:txBody>
      </p:sp>
      <p:sp>
        <p:nvSpPr>
          <p:cNvPr id="10" name="Rectangle 9"/>
          <p:cNvSpPr/>
          <p:nvPr/>
        </p:nvSpPr>
        <p:spPr>
          <a:xfrm>
            <a:off x="5693664" y="2353056"/>
            <a:ext cx="6071616" cy="215444"/>
          </a:xfrm>
          <a:prstGeom prst="rect">
            <a:avLst/>
          </a:prstGeom>
        </p:spPr>
        <p:txBody>
          <a:bodyPr wrap="square">
            <a:spAutoFit/>
          </a:bodyPr>
          <a:lstStyle/>
          <a:p>
            <a:pPr marL="342900" indent="-342900">
              <a:buFont typeface="+mj-lt"/>
              <a:buAutoNum type="arabicPeriod"/>
            </a:pPr>
            <a:r>
              <a:rPr lang="en-US" sz="800" dirty="0">
                <a:solidFill>
                  <a:schemeClr val="bg1"/>
                </a:solidFill>
              </a:rPr>
              <a:t> </a:t>
            </a:r>
          </a:p>
        </p:txBody>
      </p:sp>
    </p:spTree>
    <p:extLst>
      <p:ext uri="{BB962C8B-B14F-4D97-AF65-F5344CB8AC3E}">
        <p14:creationId xmlns:p14="http://schemas.microsoft.com/office/powerpoint/2010/main" val="18792226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0502" y="1622644"/>
            <a:ext cx="1819252" cy="1317407"/>
          </a:xfrm>
          <a:prstGeom prst="rect">
            <a:avLst/>
          </a:prstGeom>
        </p:spPr>
      </p:pic>
      <p:pic>
        <p:nvPicPr>
          <p:cNvPr id="41" name="Picture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4196" y="1727167"/>
            <a:ext cx="1844274" cy="882650"/>
          </a:xfrm>
          <a:prstGeom prst="rect">
            <a:avLst/>
          </a:prstGeom>
        </p:spPr>
      </p:pic>
      <p:sp>
        <p:nvSpPr>
          <p:cNvPr id="44" name="Title 1"/>
          <p:cNvSpPr>
            <a:spLocks noGrp="1"/>
          </p:cNvSpPr>
          <p:nvPr>
            <p:ph type="title"/>
          </p:nvPr>
        </p:nvSpPr>
        <p:spPr>
          <a:xfrm>
            <a:off x="3105195" y="434139"/>
            <a:ext cx="8610600" cy="1293028"/>
          </a:xfrm>
        </p:spPr>
        <p:txBody>
          <a:bodyPr/>
          <a:lstStyle/>
          <a:p>
            <a:r>
              <a:rPr lang="en-US" dirty="0"/>
              <a:t>Step 3: Hydrolysis of O-(4-methyl)-</a:t>
            </a:r>
            <a:r>
              <a:rPr lang="en-US" dirty="0" err="1"/>
              <a:t>phenylhydroxylamine</a:t>
            </a:r>
            <a:endParaRPr lang="en-US" dirty="0"/>
          </a:p>
        </p:txBody>
      </p:sp>
      <p:sp>
        <p:nvSpPr>
          <p:cNvPr id="45" name="TextBox 44"/>
          <p:cNvSpPr txBox="1"/>
          <p:nvPr/>
        </p:nvSpPr>
        <p:spPr>
          <a:xfrm>
            <a:off x="2238308" y="2835529"/>
            <a:ext cx="9477487" cy="369332"/>
          </a:xfrm>
          <a:prstGeom prst="rect">
            <a:avLst/>
          </a:prstGeom>
          <a:noFill/>
        </p:spPr>
        <p:txBody>
          <a:bodyPr wrap="square" rtlCol="0">
            <a:spAutoFit/>
          </a:bodyPr>
          <a:lstStyle/>
          <a:p>
            <a:r>
              <a:rPr lang="en-US" i="1" dirty="0"/>
              <a:t>N</a:t>
            </a:r>
            <a:r>
              <a:rPr lang="en-US" dirty="0"/>
              <a:t>-(4-methyl)-</a:t>
            </a:r>
            <a:r>
              <a:rPr lang="en-US" dirty="0" err="1" smtClean="0"/>
              <a:t>phenyloxyphthalimide</a:t>
            </a:r>
            <a:r>
              <a:rPr lang="en-US" dirty="0" smtClean="0"/>
              <a:t>        	     </a:t>
            </a:r>
            <a:r>
              <a:rPr lang="en-US" i="1" dirty="0" smtClean="0"/>
              <a:t>N</a:t>
            </a:r>
            <a:r>
              <a:rPr lang="en-US" dirty="0" smtClean="0"/>
              <a:t>-</a:t>
            </a:r>
            <a:r>
              <a:rPr lang="en-US" dirty="0"/>
              <a:t>(4-methyl)-</a:t>
            </a:r>
            <a:r>
              <a:rPr lang="en-US" dirty="0" err="1" smtClean="0"/>
              <a:t>phenyloxyphthalimine</a:t>
            </a:r>
            <a:endParaRPr lang="en-US" dirty="0"/>
          </a:p>
        </p:txBody>
      </p:sp>
      <p:cxnSp>
        <p:nvCxnSpPr>
          <p:cNvPr id="47" name="Straight Arrow Connector 46"/>
          <p:cNvCxnSpPr/>
          <p:nvPr/>
        </p:nvCxnSpPr>
        <p:spPr>
          <a:xfrm>
            <a:off x="6120384" y="2288675"/>
            <a:ext cx="80467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2772" y="3951111"/>
            <a:ext cx="10672997" cy="2031325"/>
          </a:xfrm>
          <a:prstGeom prst="rect">
            <a:avLst/>
          </a:prstGeom>
          <a:noFill/>
        </p:spPr>
        <p:txBody>
          <a:bodyPr wrap="square" rtlCol="0">
            <a:spAutoFit/>
          </a:bodyPr>
          <a:lstStyle/>
          <a:p>
            <a:r>
              <a:rPr lang="en-US" dirty="0" smtClean="0"/>
              <a:t>Materials:</a:t>
            </a:r>
          </a:p>
          <a:p>
            <a:pPr marL="742950" lvl="1" indent="-285750">
              <a:buFont typeface="Arial" charset="0"/>
              <a:buChar char="•"/>
            </a:pPr>
            <a:r>
              <a:rPr lang="en-US" dirty="0" smtClean="0"/>
              <a:t>1.3mL </a:t>
            </a:r>
            <a:r>
              <a:rPr lang="en-US" dirty="0" err="1" smtClean="0"/>
              <a:t>methonal</a:t>
            </a:r>
            <a:r>
              <a:rPr lang="en-US" dirty="0" smtClean="0"/>
              <a:t> (</a:t>
            </a:r>
            <a:r>
              <a:rPr lang="en-US" dirty="0" err="1" smtClean="0"/>
              <a:t>MeOH</a:t>
            </a:r>
            <a:r>
              <a:rPr lang="en-US" dirty="0" smtClean="0"/>
              <a:t>)</a:t>
            </a:r>
          </a:p>
          <a:p>
            <a:pPr marL="742950" lvl="1" indent="-285750">
              <a:buFont typeface="Arial" charset="0"/>
              <a:buChar char="•"/>
            </a:pPr>
            <a:r>
              <a:rPr lang="en-US" dirty="0" smtClean="0"/>
              <a:t>2.7 mL of chloroform (CHCl</a:t>
            </a:r>
            <a:r>
              <a:rPr lang="en-US" baseline="-25000" dirty="0" smtClean="0"/>
              <a:t>3</a:t>
            </a:r>
            <a:r>
              <a:rPr lang="en-US" dirty="0" smtClean="0"/>
              <a:t>)</a:t>
            </a:r>
          </a:p>
          <a:p>
            <a:pPr marL="742950" lvl="1" indent="-285750">
              <a:buFont typeface="Arial" charset="0"/>
              <a:buChar char="•"/>
            </a:pPr>
            <a:r>
              <a:rPr lang="en-US" dirty="0" smtClean="0"/>
              <a:t>35 mg of </a:t>
            </a:r>
            <a:r>
              <a:rPr lang="en-US" dirty="0"/>
              <a:t>potassium carbonate (K</a:t>
            </a:r>
            <a:r>
              <a:rPr lang="en-US" baseline="-25000" dirty="0"/>
              <a:t>2</a:t>
            </a:r>
            <a:r>
              <a:rPr lang="en-US" dirty="0"/>
              <a:t>CO</a:t>
            </a:r>
            <a:r>
              <a:rPr lang="en-US" baseline="-25000" dirty="0"/>
              <a:t>3</a:t>
            </a:r>
            <a:r>
              <a:rPr lang="en-US" dirty="0" smtClean="0"/>
              <a:t>)</a:t>
            </a:r>
          </a:p>
          <a:p>
            <a:pPr marL="742950" lvl="1" indent="-285750">
              <a:buFont typeface="Arial" charset="0"/>
              <a:buChar char="•"/>
            </a:pPr>
            <a:r>
              <a:rPr lang="en-US" dirty="0" smtClean="0"/>
              <a:t>35 mg of </a:t>
            </a:r>
            <a:r>
              <a:rPr lang="en-US" dirty="0"/>
              <a:t>hydroxylamine hydrochloride (NH</a:t>
            </a:r>
            <a:r>
              <a:rPr lang="en-US" baseline="-25000" dirty="0"/>
              <a:t>2</a:t>
            </a:r>
            <a:r>
              <a:rPr lang="en-US" dirty="0"/>
              <a:t>OH * </a:t>
            </a:r>
            <a:r>
              <a:rPr lang="en-US" dirty="0" err="1"/>
              <a:t>HCl</a:t>
            </a:r>
            <a:r>
              <a:rPr lang="en-US" dirty="0" smtClean="0"/>
              <a:t>)</a:t>
            </a:r>
          </a:p>
          <a:p>
            <a:pPr lvl="1"/>
            <a:endParaRPr lang="en-US" dirty="0" smtClean="0"/>
          </a:p>
          <a:p>
            <a:pPr marL="742950" lvl="1" indent="-285750">
              <a:buFont typeface="Arial" charset="0"/>
              <a:buChar char="•"/>
            </a:pPr>
            <a:endParaRPr lang="en-US" dirty="0" smtClean="0"/>
          </a:p>
        </p:txBody>
      </p:sp>
      <p:sp>
        <p:nvSpPr>
          <p:cNvPr id="3" name="TextBox 2"/>
          <p:cNvSpPr txBox="1"/>
          <p:nvPr/>
        </p:nvSpPr>
        <p:spPr>
          <a:xfrm>
            <a:off x="7315200" y="4228109"/>
            <a:ext cx="3646311" cy="1477328"/>
          </a:xfrm>
          <a:prstGeom prst="rect">
            <a:avLst/>
          </a:prstGeom>
          <a:noFill/>
        </p:spPr>
        <p:txBody>
          <a:bodyPr wrap="square" rtlCol="0">
            <a:spAutoFit/>
          </a:bodyPr>
          <a:lstStyle/>
          <a:p>
            <a:pPr marL="742950" lvl="1" indent="-285750">
              <a:buFont typeface="Arial" charset="0"/>
              <a:buChar char="•"/>
            </a:pPr>
            <a:r>
              <a:rPr lang="en-US" dirty="0"/>
              <a:t>64 mg of </a:t>
            </a:r>
            <a:r>
              <a:rPr lang="en-US" i="1" dirty="0"/>
              <a:t>N</a:t>
            </a:r>
            <a:r>
              <a:rPr lang="en-US" dirty="0"/>
              <a:t>-(4-methyl)-</a:t>
            </a:r>
            <a:r>
              <a:rPr lang="en-US" dirty="0" err="1"/>
              <a:t>phenyloxyphthalimide</a:t>
            </a:r>
            <a:endParaRPr lang="en-US" dirty="0"/>
          </a:p>
          <a:p>
            <a:pPr marL="742950" lvl="1" indent="-285750">
              <a:buFont typeface="Arial" charset="0"/>
              <a:buChar char="•"/>
            </a:pPr>
            <a:r>
              <a:rPr lang="en-US" dirty="0"/>
              <a:t>20 mL of Et</a:t>
            </a:r>
            <a:r>
              <a:rPr lang="en-US" baseline="-25000" dirty="0"/>
              <a:t>2</a:t>
            </a:r>
            <a:r>
              <a:rPr lang="en-US" dirty="0"/>
              <a:t>O</a:t>
            </a:r>
          </a:p>
          <a:p>
            <a:pPr marL="742950" lvl="1" indent="-285750">
              <a:buFont typeface="Arial" charset="0"/>
              <a:buChar char="•"/>
            </a:pPr>
            <a:r>
              <a:rPr lang="en-US" dirty="0"/>
              <a:t>80 mL of pentane</a:t>
            </a:r>
          </a:p>
          <a:p>
            <a:endParaRPr lang="en-US" dirty="0"/>
          </a:p>
        </p:txBody>
      </p:sp>
    </p:spTree>
    <p:extLst>
      <p:ext uri="{BB962C8B-B14F-4D97-AF65-F5344CB8AC3E}">
        <p14:creationId xmlns:p14="http://schemas.microsoft.com/office/powerpoint/2010/main" val="9301048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8624" y="447381"/>
            <a:ext cx="8610600" cy="1293028"/>
          </a:xfrm>
        </p:spPr>
        <p:txBody>
          <a:bodyPr>
            <a:normAutofit fontScale="90000"/>
          </a:bodyPr>
          <a:lstStyle/>
          <a:p>
            <a:r>
              <a:rPr lang="en-US" dirty="0"/>
              <a:t>Step 3: Hydrolysis of O-(4-methyl)-</a:t>
            </a:r>
            <a:r>
              <a:rPr lang="en-US" dirty="0" err="1"/>
              <a:t>phenylhydroxylamine</a:t>
            </a:r>
            <a:r>
              <a:rPr lang="en-US" dirty="0" smtClean="0"/>
              <a:t>(Continued</a:t>
            </a:r>
            <a:r>
              <a:rPr lang="en-US" dirty="0"/>
              <a:t>)</a:t>
            </a:r>
          </a:p>
        </p:txBody>
      </p:sp>
      <p:sp>
        <p:nvSpPr>
          <p:cNvPr id="3" name="Content Placeholder 2"/>
          <p:cNvSpPr>
            <a:spLocks noGrp="1"/>
          </p:cNvSpPr>
          <p:nvPr>
            <p:ph sz="half" idx="1"/>
          </p:nvPr>
        </p:nvSpPr>
        <p:spPr>
          <a:xfrm>
            <a:off x="161544" y="1093895"/>
            <a:ext cx="5334000" cy="4780028"/>
          </a:xfrm>
        </p:spPr>
        <p:txBody>
          <a:bodyPr>
            <a:normAutofit/>
          </a:bodyPr>
          <a:lstStyle/>
          <a:p>
            <a:pPr marL="457200" indent="-457200">
              <a:buFont typeface="+mj-lt"/>
              <a:buAutoNum type="arabicPeriod"/>
            </a:pPr>
            <a:r>
              <a:rPr lang="en-US" sz="100" dirty="0">
                <a:solidFill>
                  <a:schemeClr val="bg1"/>
                </a:solidFill>
              </a:rPr>
              <a:t> </a:t>
            </a:r>
            <a:endParaRPr lang="en-US" sz="100" dirty="0" smtClean="0">
              <a:solidFill>
                <a:schemeClr val="bg1"/>
              </a:solidFill>
            </a:endParaRPr>
          </a:p>
          <a:p>
            <a:pPr marL="457200" indent="-457200">
              <a:buFont typeface="+mj-lt"/>
              <a:buAutoNum type="arabicPeriod"/>
            </a:pPr>
            <a:r>
              <a:rPr lang="en-US" sz="100" dirty="0">
                <a:solidFill>
                  <a:schemeClr val="bg1"/>
                </a:solidFill>
              </a:rPr>
              <a:t> </a:t>
            </a:r>
            <a:endParaRPr lang="en-US" sz="100" dirty="0" smtClean="0">
              <a:solidFill>
                <a:schemeClr val="bg1"/>
              </a:solidFill>
            </a:endParaRPr>
          </a:p>
          <a:p>
            <a:pPr marL="457200" indent="-457200">
              <a:buFont typeface="+mj-lt"/>
              <a:buAutoNum type="arabicPeriod"/>
            </a:pPr>
            <a:r>
              <a:rPr lang="en-US" sz="100" dirty="0">
                <a:solidFill>
                  <a:schemeClr val="bg1"/>
                </a:solidFill>
              </a:rPr>
              <a:t> </a:t>
            </a:r>
            <a:endParaRPr lang="en-US" sz="100" dirty="0" smtClean="0">
              <a:solidFill>
                <a:schemeClr val="bg1"/>
              </a:solidFill>
            </a:endParaRPr>
          </a:p>
          <a:p>
            <a:pPr marL="457200" indent="-457200">
              <a:buFont typeface="+mj-lt"/>
              <a:buAutoNum type="arabicPeriod"/>
            </a:pPr>
            <a:r>
              <a:rPr lang="en-US" sz="100" dirty="0">
                <a:solidFill>
                  <a:schemeClr val="bg1"/>
                </a:solidFill>
              </a:rPr>
              <a:t> </a:t>
            </a:r>
            <a:endParaRPr lang="en-US" sz="100" dirty="0" smtClean="0">
              <a:solidFill>
                <a:schemeClr val="bg1"/>
              </a:solidFill>
            </a:endParaRPr>
          </a:p>
          <a:p>
            <a:pPr marL="457200" indent="-457200">
              <a:buFont typeface="+mj-lt"/>
              <a:buAutoNum type="arabicPeriod"/>
            </a:pPr>
            <a:endParaRPr lang="en-US" dirty="0" smtClean="0"/>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843141" y="2405499"/>
            <a:ext cx="4776747" cy="342242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991868" y="2335993"/>
            <a:ext cx="4764673" cy="3573505"/>
          </a:xfrm>
          <a:prstGeom prst="rect">
            <a:avLst/>
          </a:prstGeom>
        </p:spPr>
      </p:pic>
      <p:sp>
        <p:nvSpPr>
          <p:cNvPr id="7" name="TextBox 6"/>
          <p:cNvSpPr txBox="1"/>
          <p:nvPr/>
        </p:nvSpPr>
        <p:spPr>
          <a:xfrm>
            <a:off x="3468624" y="6536145"/>
            <a:ext cx="3198534" cy="261610"/>
          </a:xfrm>
          <a:prstGeom prst="rect">
            <a:avLst/>
          </a:prstGeom>
          <a:noFill/>
        </p:spPr>
        <p:txBody>
          <a:bodyPr wrap="square" rtlCol="0">
            <a:spAutoFit/>
          </a:bodyPr>
          <a:lstStyle/>
          <a:p>
            <a:r>
              <a:rPr lang="en-US" sz="1100" dirty="0" smtClean="0"/>
              <a:t>The mixture of methanol,  </a:t>
            </a:r>
            <a:endParaRPr lang="en-US" sz="1100" dirty="0"/>
          </a:p>
        </p:txBody>
      </p:sp>
      <p:sp>
        <p:nvSpPr>
          <p:cNvPr id="8" name="TextBox 7"/>
          <p:cNvSpPr txBox="1"/>
          <p:nvPr/>
        </p:nvSpPr>
        <p:spPr>
          <a:xfrm>
            <a:off x="6654979" y="6505082"/>
            <a:ext cx="3647093" cy="261610"/>
          </a:xfrm>
          <a:prstGeom prst="rect">
            <a:avLst/>
          </a:prstGeom>
          <a:noFill/>
        </p:spPr>
        <p:txBody>
          <a:bodyPr wrap="square" rtlCol="0">
            <a:spAutoFit/>
          </a:bodyPr>
          <a:lstStyle/>
          <a:p>
            <a:r>
              <a:rPr lang="en-US" sz="1100" dirty="0" smtClean="0"/>
              <a:t>The mixture after our compound was added</a:t>
            </a:r>
            <a:endParaRPr lang="en-US" sz="1100" dirty="0"/>
          </a:p>
        </p:txBody>
      </p:sp>
    </p:spTree>
    <p:extLst>
      <p:ext uri="{BB962C8B-B14F-4D97-AF65-F5344CB8AC3E}">
        <p14:creationId xmlns:p14="http://schemas.microsoft.com/office/powerpoint/2010/main" val="7519544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The Compound</a:t>
            </a:r>
            <a:endParaRPr lang="en-US" dirty="0"/>
          </a:p>
        </p:txBody>
      </p:sp>
      <p:sp>
        <p:nvSpPr>
          <p:cNvPr id="3" name="Content Placeholder 2"/>
          <p:cNvSpPr>
            <a:spLocks noGrp="1"/>
          </p:cNvSpPr>
          <p:nvPr>
            <p:ph idx="1"/>
          </p:nvPr>
        </p:nvSpPr>
        <p:spPr>
          <a:xfrm>
            <a:off x="1121898" y="2194560"/>
            <a:ext cx="5658729" cy="4024125"/>
          </a:xfrm>
        </p:spPr>
        <p:txBody>
          <a:bodyPr/>
          <a:lstStyle/>
          <a:p>
            <a:r>
              <a:rPr lang="en-US" sz="2800" dirty="0" smtClean="0"/>
              <a:t>A novel-anti tumor drug</a:t>
            </a:r>
          </a:p>
          <a:p>
            <a:r>
              <a:rPr lang="en-US" sz="2800" dirty="0" smtClean="0"/>
              <a:t>DNA Intercalate</a:t>
            </a:r>
          </a:p>
          <a:p>
            <a:r>
              <a:rPr lang="en-US" sz="2800" dirty="0" smtClean="0"/>
              <a:t>Catalytic Inhibitor</a:t>
            </a:r>
          </a:p>
          <a:p>
            <a:r>
              <a:rPr lang="en-US" sz="2800" dirty="0" smtClean="0"/>
              <a:t>9-aminoacridine derivative</a:t>
            </a:r>
          </a:p>
          <a:p>
            <a:r>
              <a:rPr lang="en-US" sz="2800" dirty="0" smtClean="0"/>
              <a:t>Attempts to reduce the side effects of chemotherapy</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111" y="1957719"/>
            <a:ext cx="3580703" cy="4260966"/>
          </a:xfrm>
          <a:prstGeom prst="rect">
            <a:avLst/>
          </a:prstGeom>
        </p:spPr>
      </p:pic>
    </p:spTree>
    <p:extLst>
      <p:ext uri="{BB962C8B-B14F-4D97-AF65-F5344CB8AC3E}">
        <p14:creationId xmlns:p14="http://schemas.microsoft.com/office/powerpoint/2010/main" val="165503532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1161" y="1595008"/>
            <a:ext cx="1639824" cy="784802"/>
          </a:xfrm>
          <a:prstGeom prst="rect">
            <a:avLst/>
          </a:prstGeom>
        </p:spPr>
      </p:pic>
      <p:pic>
        <p:nvPicPr>
          <p:cNvPr id="95" name="Picture 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149" y="1219200"/>
            <a:ext cx="1192966" cy="1419606"/>
          </a:xfrm>
          <a:prstGeom prst="rect">
            <a:avLst/>
          </a:prstGeom>
        </p:spPr>
      </p:pic>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9666" y="1607679"/>
            <a:ext cx="1616802" cy="884936"/>
          </a:xfrm>
          <a:prstGeom prst="rect">
            <a:avLst/>
          </a:prstGeom>
        </p:spPr>
      </p:pic>
      <p:sp>
        <p:nvSpPr>
          <p:cNvPr id="98" name="Title 1"/>
          <p:cNvSpPr txBox="1">
            <a:spLocks/>
          </p:cNvSpPr>
          <p:nvPr/>
        </p:nvSpPr>
        <p:spPr>
          <a:xfrm>
            <a:off x="3581400" y="489784"/>
            <a:ext cx="8610600" cy="1293028"/>
          </a:xfrm>
          <a:prstGeom prst="rect">
            <a:avLst/>
          </a:prstGeom>
        </p:spPr>
        <p:txBody>
          <a:bodyPr vert="horz" lIns="91440" tIns="45720" rIns="91440" bIns="45720" rtlCol="0" anchor="ctr">
            <a:normAutofit fontScale="90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t>Step 4: Synthesis of </a:t>
            </a:r>
            <a:r>
              <a:rPr lang="en-US" i="1" dirty="0"/>
              <a:t>O</a:t>
            </a:r>
            <a:r>
              <a:rPr lang="en-US" dirty="0"/>
              <a:t>-(4-methyl)-phenyl-</a:t>
            </a:r>
            <a:r>
              <a:rPr lang="en-US" i="1" dirty="0"/>
              <a:t>N</a:t>
            </a:r>
            <a:r>
              <a:rPr lang="en-US" dirty="0"/>
              <a:t>-(9'-acridinyl)-hydroxylamine</a:t>
            </a:r>
          </a:p>
        </p:txBody>
      </p:sp>
      <p:sp>
        <p:nvSpPr>
          <p:cNvPr id="99" name="TextBox 98"/>
          <p:cNvSpPr txBox="1"/>
          <p:nvPr/>
        </p:nvSpPr>
        <p:spPr>
          <a:xfrm>
            <a:off x="-12940" y="2462842"/>
            <a:ext cx="12192000" cy="369332"/>
          </a:xfrm>
          <a:prstGeom prst="rect">
            <a:avLst/>
          </a:prstGeom>
          <a:noFill/>
        </p:spPr>
        <p:txBody>
          <a:bodyPr wrap="square" rtlCol="0">
            <a:spAutoFit/>
          </a:bodyPr>
          <a:lstStyle/>
          <a:p>
            <a:r>
              <a:rPr lang="en-US" i="1"/>
              <a:t>N</a:t>
            </a:r>
            <a:r>
              <a:rPr lang="en-US"/>
              <a:t>-(4-methyl)-</a:t>
            </a:r>
            <a:r>
              <a:rPr lang="en-US" err="1"/>
              <a:t>phenyloxyphthalimine</a:t>
            </a:r>
            <a:r>
              <a:rPr lang="en-US"/>
              <a:t>   9-chloroacridine 	</a:t>
            </a:r>
            <a:r>
              <a:rPr lang="en-US" i="1"/>
              <a:t>O</a:t>
            </a:r>
            <a:r>
              <a:rPr lang="en-US"/>
              <a:t>-(4-methyl)-phenyl-</a:t>
            </a:r>
            <a:r>
              <a:rPr lang="en-US" i="1"/>
              <a:t>N</a:t>
            </a:r>
            <a:r>
              <a:rPr lang="en-US"/>
              <a:t>-(9'-acridinyl)-hydroxylamine </a:t>
            </a:r>
          </a:p>
        </p:txBody>
      </p:sp>
      <p:cxnSp>
        <p:nvCxnSpPr>
          <p:cNvPr id="103" name="Straight Arrow Connector 102"/>
          <p:cNvCxnSpPr/>
          <p:nvPr/>
        </p:nvCxnSpPr>
        <p:spPr>
          <a:xfrm>
            <a:off x="6278880" y="2157984"/>
            <a:ext cx="32918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6" name="TextBox 105"/>
          <p:cNvSpPr txBox="1"/>
          <p:nvPr/>
        </p:nvSpPr>
        <p:spPr>
          <a:xfrm>
            <a:off x="3391264" y="1929003"/>
            <a:ext cx="707136" cy="369332"/>
          </a:xfrm>
          <a:prstGeom prst="rect">
            <a:avLst/>
          </a:prstGeom>
          <a:noFill/>
        </p:spPr>
        <p:txBody>
          <a:bodyPr wrap="square" rtlCol="0">
            <a:spAutoFit/>
          </a:bodyPr>
          <a:lstStyle/>
          <a:p>
            <a:r>
              <a:rPr lang="en-US"/>
              <a:t>+</a:t>
            </a:r>
            <a:endParaRPr lang="en-US" sz="1000"/>
          </a:p>
        </p:txBody>
      </p:sp>
      <p:sp>
        <p:nvSpPr>
          <p:cNvPr id="3" name="TextBox 2"/>
          <p:cNvSpPr txBox="1"/>
          <p:nvPr/>
        </p:nvSpPr>
        <p:spPr>
          <a:xfrm>
            <a:off x="1442432" y="3512204"/>
            <a:ext cx="4196368" cy="2400657"/>
          </a:xfrm>
          <a:prstGeom prst="rect">
            <a:avLst/>
          </a:prstGeom>
          <a:noFill/>
        </p:spPr>
        <p:txBody>
          <a:bodyPr wrap="square" rtlCol="0">
            <a:spAutoFit/>
          </a:bodyPr>
          <a:lstStyle/>
          <a:p>
            <a:r>
              <a:rPr lang="en-US" sz="2400" dirty="0" smtClean="0"/>
              <a:t>Materials:</a:t>
            </a:r>
          </a:p>
          <a:p>
            <a:pPr marL="285750" indent="-285750">
              <a:buFont typeface="Arial" charset="0"/>
              <a:buChar char="•"/>
            </a:pPr>
            <a:r>
              <a:rPr lang="en-US" sz="2400" dirty="0"/>
              <a:t>3.3 g </a:t>
            </a:r>
            <a:r>
              <a:rPr lang="en-US" sz="2400" dirty="0" smtClean="0"/>
              <a:t>phenol</a:t>
            </a:r>
            <a:endParaRPr lang="en-US" sz="2400" dirty="0"/>
          </a:p>
          <a:p>
            <a:pPr marL="285750" indent="-285750">
              <a:buFont typeface="Arial" charset="0"/>
              <a:buChar char="•"/>
            </a:pPr>
            <a:r>
              <a:rPr lang="en-US" sz="2400" dirty="0"/>
              <a:t>50 mL of </a:t>
            </a:r>
            <a:r>
              <a:rPr lang="en-US" sz="2400" dirty="0" smtClean="0"/>
              <a:t>CH2Cl2</a:t>
            </a:r>
          </a:p>
          <a:p>
            <a:pPr marL="285750" indent="-285750">
              <a:buFont typeface="Arial" charset="0"/>
              <a:buChar char="•"/>
            </a:pPr>
            <a:r>
              <a:rPr lang="en-US" sz="2400" dirty="0" smtClean="0"/>
              <a:t>9-chloroacridine</a:t>
            </a:r>
            <a:endParaRPr lang="en-US" sz="2400" dirty="0"/>
          </a:p>
          <a:p>
            <a:endParaRPr lang="en-US" dirty="0" smtClean="0"/>
          </a:p>
          <a:p>
            <a:pPr marL="285750" indent="-285750">
              <a:buFont typeface="Arial" charset="0"/>
              <a:buChar char="•"/>
            </a:pPr>
            <a:endParaRPr lang="en-US" dirty="0" smtClean="0"/>
          </a:p>
          <a:p>
            <a:pPr marL="285750" indent="-285750">
              <a:buFont typeface="Arial" charset="0"/>
              <a:buChar char="•"/>
            </a:pPr>
            <a:endParaRPr lang="en-US" dirty="0" smtClean="0"/>
          </a:p>
        </p:txBody>
      </p:sp>
      <p:sp>
        <p:nvSpPr>
          <p:cNvPr id="2" name="TextBox 1"/>
          <p:cNvSpPr txBox="1"/>
          <p:nvPr/>
        </p:nvSpPr>
        <p:spPr>
          <a:xfrm>
            <a:off x="5627149" y="3884738"/>
            <a:ext cx="5521932" cy="1107996"/>
          </a:xfrm>
          <a:prstGeom prst="rect">
            <a:avLst/>
          </a:prstGeom>
          <a:noFill/>
        </p:spPr>
        <p:txBody>
          <a:bodyPr wrap="square" rtlCol="0">
            <a:spAutoFit/>
          </a:bodyPr>
          <a:lstStyle/>
          <a:p>
            <a:pPr marL="285750" indent="-285750">
              <a:buFont typeface="Arial" charset="0"/>
              <a:buChar char="•"/>
            </a:pPr>
            <a:r>
              <a:rPr lang="en-US" sz="2400" dirty="0"/>
              <a:t>100 mL of Sodium Hydroxide</a:t>
            </a:r>
          </a:p>
          <a:p>
            <a:pPr marL="285750" indent="-285750">
              <a:buFont typeface="Arial" charset="0"/>
              <a:buChar char="•"/>
            </a:pPr>
            <a:r>
              <a:rPr lang="en-US" sz="2400" dirty="0"/>
              <a:t>Anhydrous Magnesium sulfate</a:t>
            </a:r>
          </a:p>
          <a:p>
            <a:endParaRPr lang="en-US" dirty="0"/>
          </a:p>
        </p:txBody>
      </p:sp>
    </p:spTree>
    <p:extLst>
      <p:ext uri="{BB962C8B-B14F-4D97-AF65-F5344CB8AC3E}">
        <p14:creationId xmlns:p14="http://schemas.microsoft.com/office/powerpoint/2010/main" val="70309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618" y="1324206"/>
            <a:ext cx="10146186" cy="2511835"/>
          </a:xfrm>
        </p:spPr>
        <p:txBody>
          <a:bodyPr>
            <a:normAutofit/>
          </a:bodyPr>
          <a:lstStyle/>
          <a:p>
            <a:pPr algn="ctr"/>
            <a:r>
              <a:rPr lang="en-US" sz="8800" dirty="0" smtClean="0"/>
              <a:t>Results</a:t>
            </a:r>
            <a:endParaRPr lang="en-US" sz="8800" dirty="0"/>
          </a:p>
        </p:txBody>
      </p:sp>
    </p:spTree>
    <p:extLst>
      <p:ext uri="{BB962C8B-B14F-4D97-AF65-F5344CB8AC3E}">
        <p14:creationId xmlns:p14="http://schemas.microsoft.com/office/powerpoint/2010/main" val="6081132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49" y="1069293"/>
            <a:ext cx="8610600" cy="1293028"/>
          </a:xfrm>
        </p:spPr>
        <p:txBody>
          <a:bodyPr/>
          <a:lstStyle/>
          <a:p>
            <a:pPr algn="l"/>
            <a:r>
              <a:rPr lang="en-US" sz="4400" dirty="0"/>
              <a:t>RESULTS</a:t>
            </a:r>
          </a:p>
        </p:txBody>
      </p:sp>
      <p:sp>
        <p:nvSpPr>
          <p:cNvPr id="4" name="Content Placeholder 3"/>
          <p:cNvSpPr>
            <a:spLocks noGrp="1"/>
          </p:cNvSpPr>
          <p:nvPr>
            <p:ph sz="half" idx="2"/>
            <p:extLst/>
          </p:nvPr>
        </p:nvSpPr>
        <p:spPr>
          <a:xfrm>
            <a:off x="967853" y="2768908"/>
            <a:ext cx="5824024" cy="4883916"/>
          </a:xfrm>
        </p:spPr>
        <p:txBody>
          <a:bodyPr vert="horz" lIns="91440" tIns="45720" rIns="91440" bIns="45720" rtlCol="0" anchor="t">
            <a:normAutofit/>
          </a:bodyPr>
          <a:lstStyle/>
          <a:p>
            <a:r>
              <a:rPr lang="en-US" sz="2400" dirty="0"/>
              <a:t>Synthesized to step 2</a:t>
            </a:r>
          </a:p>
          <a:p>
            <a:r>
              <a:rPr lang="en-US" sz="2400" dirty="0"/>
              <a:t>H-NMR confirmed the product was successfully produced</a:t>
            </a:r>
          </a:p>
          <a:p>
            <a:r>
              <a:rPr lang="en-US" sz="2400" dirty="0"/>
              <a:t>Percent yield was </a:t>
            </a:r>
            <a:r>
              <a:rPr lang="en-US" sz="2400" dirty="0" smtClean="0"/>
              <a:t>80%</a:t>
            </a:r>
            <a:endParaRPr lang="en-US" sz="2400" dirty="0"/>
          </a:p>
          <a:p>
            <a:r>
              <a:rPr lang="en-US" sz="2400" dirty="0"/>
              <a:t>Step 3 was attempted with undefined results </a:t>
            </a:r>
          </a:p>
        </p:txBody>
      </p:sp>
      <p:sp>
        <p:nvSpPr>
          <p:cNvPr id="7" name="TextBox 6"/>
          <p:cNvSpPr txBox="1"/>
          <p:nvPr/>
        </p:nvSpPr>
        <p:spPr>
          <a:xfrm>
            <a:off x="8553912" y="6167326"/>
            <a:ext cx="1529503" cy="261610"/>
          </a:xfrm>
          <a:prstGeom prst="rect">
            <a:avLst/>
          </a:prstGeom>
          <a:noFill/>
        </p:spPr>
        <p:txBody>
          <a:bodyPr wrap="square" rtlCol="0">
            <a:spAutoFit/>
          </a:bodyPr>
          <a:lstStyle/>
          <a:p>
            <a:r>
              <a:rPr lang="en-US" sz="1100" dirty="0" smtClean="0"/>
              <a:t>A H-NMR machine</a:t>
            </a:r>
            <a:endParaRPr lang="en-US" sz="1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915998" y="1816310"/>
            <a:ext cx="4805332" cy="3603999"/>
          </a:xfrm>
          <a:prstGeom prst="rect">
            <a:avLst/>
          </a:prstGeom>
        </p:spPr>
      </p:pic>
    </p:spTree>
    <p:extLst>
      <p:ext uri="{BB962C8B-B14F-4D97-AF65-F5344CB8AC3E}">
        <p14:creationId xmlns:p14="http://schemas.microsoft.com/office/powerpoint/2010/main" val="1980691360"/>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536241" y="-1062214"/>
            <a:ext cx="5219163" cy="7930663"/>
          </a:xfrm>
          <a:prstGeom prst="rect">
            <a:avLst/>
          </a:prstGeom>
        </p:spPr>
      </p:pic>
      <p:sp>
        <p:nvSpPr>
          <p:cNvPr id="5" name="Rectangle 4"/>
          <p:cNvSpPr/>
          <p:nvPr/>
        </p:nvSpPr>
        <p:spPr>
          <a:xfrm>
            <a:off x="2971484" y="5690773"/>
            <a:ext cx="6096000" cy="646331"/>
          </a:xfrm>
          <a:prstGeom prst="rect">
            <a:avLst/>
          </a:prstGeom>
        </p:spPr>
        <p:txBody>
          <a:bodyPr>
            <a:spAutoFit/>
          </a:bodyPr>
          <a:lstStyle/>
          <a:p>
            <a:r>
              <a:rPr lang="en-US" dirty="0"/>
              <a:t>H-NMR of Step 2: Synthesis of</a:t>
            </a:r>
            <a:r>
              <a:rPr lang="en-US" i="1" dirty="0"/>
              <a:t> N</a:t>
            </a:r>
            <a:r>
              <a:rPr lang="en-US" dirty="0"/>
              <a:t>-(4-methyl)-</a:t>
            </a:r>
            <a:r>
              <a:rPr lang="en-US" dirty="0" err="1"/>
              <a:t>phenyloxyphthalimide</a:t>
            </a:r>
            <a:r>
              <a:rPr lang="en-US" dirty="0"/>
              <a:t> trial 1 </a:t>
            </a:r>
          </a:p>
        </p:txBody>
      </p:sp>
    </p:spTree>
    <p:extLst>
      <p:ext uri="{BB962C8B-B14F-4D97-AF65-F5344CB8AC3E}">
        <p14:creationId xmlns:p14="http://schemas.microsoft.com/office/powerpoint/2010/main" val="318322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63769" y="-60247"/>
            <a:ext cx="5691382" cy="6339413"/>
          </a:xfrm>
          <a:prstGeom prst="rect">
            <a:avLst/>
          </a:prstGeom>
        </p:spPr>
      </p:pic>
      <p:pic>
        <p:nvPicPr>
          <p:cNvPr id="1028" name="Picture 4" descr="https://lh4.googleusercontent.com/brpQ30bNsoBCU1Cy32H-VXu_96965qKTQETE9fqEQmzH2HbKwy0IuXosrUl2fQGKUkaLSY10XjyJpSIeXJUU_CCJJm8pU4BTC3OgI0PmmexJ9qCB3LKF49wpjObGQUyXlmbffQN1G2ORr_XQsQ"/>
          <p:cNvPicPr>
            <a:picLocks noChangeAspect="1" noChangeArrowheads="1"/>
          </p:cNvPicPr>
          <p:nvPr/>
        </p:nvPicPr>
        <p:blipFill rotWithShape="1">
          <a:blip r:embed="rId4">
            <a:extLst>
              <a:ext uri="{28A0092B-C50C-407E-A947-70E740481C1C}">
                <a14:useLocalDpi xmlns:a14="http://schemas.microsoft.com/office/drawing/2010/main" val="0"/>
              </a:ext>
            </a:extLst>
          </a:blip>
          <a:srcRect l="68954" b="18042"/>
          <a:stretch/>
        </p:blipFill>
        <p:spPr bwMode="auto">
          <a:xfrm>
            <a:off x="4902128" y="2062523"/>
            <a:ext cx="2184708" cy="124881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083168" y="5955151"/>
            <a:ext cx="6096000" cy="646331"/>
          </a:xfrm>
          <a:prstGeom prst="rect">
            <a:avLst/>
          </a:prstGeom>
        </p:spPr>
        <p:txBody>
          <a:bodyPr>
            <a:spAutoFit/>
          </a:bodyPr>
          <a:lstStyle/>
          <a:p>
            <a:r>
              <a:rPr lang="en-US" dirty="0"/>
              <a:t>H-NMR of Step 2: Synthesis of</a:t>
            </a:r>
            <a:r>
              <a:rPr lang="en-US" i="1" dirty="0"/>
              <a:t> N</a:t>
            </a:r>
            <a:r>
              <a:rPr lang="en-US" dirty="0"/>
              <a:t>-(4-methyl)-</a:t>
            </a:r>
            <a:r>
              <a:rPr lang="en-US" dirty="0" err="1"/>
              <a:t>phenyloxyphthalimide</a:t>
            </a:r>
            <a:r>
              <a:rPr lang="en-US" dirty="0"/>
              <a:t> trial 2</a:t>
            </a:r>
          </a:p>
        </p:txBody>
      </p:sp>
      <p:pic>
        <p:nvPicPr>
          <p:cNvPr id="4" name="Picture 3"/>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0"/>
                    </a14:imgEffect>
                    <a14:imgEffect>
                      <a14:saturation sat="300000"/>
                    </a14:imgEffect>
                    <a14:imgEffect>
                      <a14:brightnessContrast bright="-7000" contrast="45000"/>
                    </a14:imgEffect>
                  </a14:imgLayer>
                </a14:imgProps>
              </a:ext>
              <a:ext uri="{28A0092B-C50C-407E-A947-70E740481C1C}">
                <a14:useLocalDpi xmlns:a14="http://schemas.microsoft.com/office/drawing/2010/main" val="0"/>
              </a:ext>
            </a:extLst>
          </a:blip>
          <a:srcRect l="7167" r="7621" b="5940"/>
          <a:stretch/>
        </p:blipFill>
        <p:spPr>
          <a:xfrm rot="5400000">
            <a:off x="32064742" y="13196181"/>
            <a:ext cx="9855094" cy="10953608"/>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0" descr="https://lh4.googleusercontent.com/brpQ30bNsoBCU1Cy32H-VXu_96965qKTQETE9fqEQmzH2HbKwy0IuXosrUl2fQGKUkaLSY10XjyJpSIeXJUU_CCJJm8pU4BTC3OgI0PmmexJ9qCB3LKF49wpjObGQUyXlmbffQN1G2ORr_XQsQ"/>
          <p:cNvPicPr>
            <a:picLocks noChangeArrowheads="1"/>
          </p:cNvPicPr>
          <p:nvPr/>
        </p:nvPicPr>
        <p:blipFill rotWithShape="1">
          <a:blip r:embed="rId4">
            <a:extLst>
              <a:ext uri="{28A0092B-C50C-407E-A947-70E740481C1C}">
                <a14:useLocalDpi xmlns:a14="http://schemas.microsoft.com/office/drawing/2010/main" val="0"/>
              </a:ext>
            </a:extLst>
          </a:blip>
          <a:srcRect l="72535" b="18107"/>
          <a:stretch/>
        </p:blipFill>
        <p:spPr bwMode="auto">
          <a:xfrm>
            <a:off x="34493491" y="16576406"/>
            <a:ext cx="4602784" cy="2864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2634934" y="21125132"/>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7" name="TextBox 6"/>
          <p:cNvSpPr txBox="1"/>
          <p:nvPr/>
        </p:nvSpPr>
        <p:spPr>
          <a:xfrm>
            <a:off x="33185104" y="21217465"/>
            <a:ext cx="488179" cy="461665"/>
          </a:xfrm>
          <a:prstGeom prst="rect">
            <a:avLst/>
          </a:prstGeom>
          <a:noFill/>
        </p:spPr>
        <p:txBody>
          <a:bodyPr wrap="square" rtlCol="0">
            <a:spAutoFit/>
          </a:bodyPr>
          <a:lstStyle/>
          <a:p>
            <a:r>
              <a:rPr lang="en-US" sz="2400" dirty="0">
                <a:solidFill>
                  <a:srgbClr val="172E59"/>
                </a:solidFill>
              </a:rPr>
              <a:t>B</a:t>
            </a:r>
            <a:endParaRPr lang="en-US" sz="2400" dirty="0">
              <a:solidFill>
                <a:srgbClr val="172E59"/>
              </a:solidFill>
            </a:endParaRPr>
          </a:p>
        </p:txBody>
      </p:sp>
      <p:sp>
        <p:nvSpPr>
          <p:cNvPr id="8" name="TextBox 7"/>
          <p:cNvSpPr txBox="1"/>
          <p:nvPr/>
        </p:nvSpPr>
        <p:spPr>
          <a:xfrm>
            <a:off x="38653526" y="2093924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9" name="TextBox 8"/>
          <p:cNvSpPr txBox="1"/>
          <p:nvPr/>
        </p:nvSpPr>
        <p:spPr>
          <a:xfrm>
            <a:off x="37917623" y="1910847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10" name="TextBox 9"/>
          <p:cNvSpPr txBox="1"/>
          <p:nvPr/>
        </p:nvSpPr>
        <p:spPr>
          <a:xfrm>
            <a:off x="31688697" y="16932971"/>
            <a:ext cx="6378617" cy="461665"/>
          </a:xfrm>
          <a:prstGeom prst="rect">
            <a:avLst/>
          </a:prstGeom>
          <a:noFill/>
        </p:spPr>
        <p:txBody>
          <a:bodyPr wrap="square" rtlCol="0">
            <a:spAutoFit/>
          </a:bodyPr>
          <a:lstStyle/>
          <a:p>
            <a:r>
              <a:rPr lang="en-US" sz="2400" dirty="0" smtClean="0">
                <a:solidFill>
                  <a:srgbClr val="172E59"/>
                </a:solidFill>
              </a:rPr>
              <a:t>CHLOROFORM</a:t>
            </a:r>
            <a:endParaRPr lang="en-US" sz="2400" dirty="0">
              <a:solidFill>
                <a:srgbClr val="172E59"/>
              </a:solidFill>
            </a:endParaRPr>
          </a:p>
        </p:txBody>
      </p:sp>
      <p:cxnSp>
        <p:nvCxnSpPr>
          <p:cNvPr id="11" name="Straight Arrow Connector 10"/>
          <p:cNvCxnSpPr/>
          <p:nvPr/>
        </p:nvCxnSpPr>
        <p:spPr>
          <a:xfrm>
            <a:off x="32634934" y="17505732"/>
            <a:ext cx="797412" cy="104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717519" y="17684140"/>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13" name="TextBox 12"/>
          <p:cNvSpPr txBox="1"/>
          <p:nvPr/>
        </p:nvSpPr>
        <p:spPr>
          <a:xfrm>
            <a:off x="34717518" y="17044067"/>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14" name="TextBox 13"/>
          <p:cNvSpPr txBox="1"/>
          <p:nvPr/>
        </p:nvSpPr>
        <p:spPr>
          <a:xfrm>
            <a:off x="36963722" y="1872169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15" name="TextBox 14"/>
          <p:cNvSpPr txBox="1"/>
          <p:nvPr/>
        </p:nvSpPr>
        <p:spPr>
          <a:xfrm>
            <a:off x="37941757" y="1819202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16" name="TextBox 15"/>
          <p:cNvSpPr txBox="1"/>
          <p:nvPr/>
        </p:nvSpPr>
        <p:spPr>
          <a:xfrm>
            <a:off x="32780594" y="21337181"/>
            <a:ext cx="34251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17" name="TextBox 16"/>
          <p:cNvSpPr txBox="1"/>
          <p:nvPr/>
        </p:nvSpPr>
        <p:spPr>
          <a:xfrm>
            <a:off x="35239781" y="17997115"/>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18" name="TextBox 17"/>
          <p:cNvSpPr txBox="1"/>
          <p:nvPr/>
        </p:nvSpPr>
        <p:spPr>
          <a:xfrm>
            <a:off x="35239782" y="16744151"/>
            <a:ext cx="488179" cy="461665"/>
          </a:xfrm>
          <a:prstGeom prst="rect">
            <a:avLst/>
          </a:prstGeom>
          <a:noFill/>
        </p:spPr>
        <p:txBody>
          <a:bodyPr wrap="square" rtlCol="0">
            <a:spAutoFit/>
          </a:bodyPr>
          <a:lstStyle/>
          <a:p>
            <a:r>
              <a:rPr lang="en-US" sz="2400" dirty="0" smtClean="0">
                <a:solidFill>
                  <a:srgbClr val="172E59"/>
                </a:solidFill>
              </a:rPr>
              <a:t>A</a:t>
            </a:r>
            <a:endParaRPr lang="en-US" sz="2400" dirty="0">
              <a:solidFill>
                <a:srgbClr val="172E59"/>
              </a:solidFill>
            </a:endParaRPr>
          </a:p>
        </p:txBody>
      </p:sp>
      <p:sp>
        <p:nvSpPr>
          <p:cNvPr id="19" name="TextBox 18"/>
          <p:cNvSpPr txBox="1"/>
          <p:nvPr/>
        </p:nvSpPr>
        <p:spPr>
          <a:xfrm>
            <a:off x="33352187" y="21217464"/>
            <a:ext cx="488179" cy="461665"/>
          </a:xfrm>
          <a:prstGeom prst="rect">
            <a:avLst/>
          </a:prstGeom>
          <a:noFill/>
        </p:spPr>
        <p:txBody>
          <a:bodyPr wrap="square" rtlCol="0">
            <a:spAutoFit/>
          </a:bodyPr>
          <a:lstStyle/>
          <a:p>
            <a:r>
              <a:rPr lang="en-US" sz="2400">
                <a:solidFill>
                  <a:srgbClr val="172E59"/>
                </a:solidFill>
              </a:rPr>
              <a:t>b</a:t>
            </a:r>
            <a:endParaRPr lang="en-US" sz="2400" dirty="0">
              <a:solidFill>
                <a:srgbClr val="172E59"/>
              </a:solidFill>
            </a:endParaRPr>
          </a:p>
        </p:txBody>
      </p:sp>
      <p:sp>
        <p:nvSpPr>
          <p:cNvPr id="20" name="TextBox 19"/>
          <p:cNvSpPr txBox="1"/>
          <p:nvPr/>
        </p:nvSpPr>
        <p:spPr>
          <a:xfrm>
            <a:off x="36730140" y="18227947"/>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21" name="TextBox 20"/>
          <p:cNvSpPr txBox="1"/>
          <p:nvPr/>
        </p:nvSpPr>
        <p:spPr>
          <a:xfrm>
            <a:off x="37695525" y="17711902"/>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0"/>
                    </a14:imgEffect>
                    <a14:imgEffect>
                      <a14:saturation sat="300000"/>
                    </a14:imgEffect>
                    <a14:imgEffect>
                      <a14:brightnessContrast bright="-7000" contrast="45000"/>
                    </a14:imgEffect>
                  </a14:imgLayer>
                </a14:imgProps>
              </a:ext>
              <a:ext uri="{28A0092B-C50C-407E-A947-70E740481C1C}">
                <a14:useLocalDpi xmlns:a14="http://schemas.microsoft.com/office/drawing/2010/main" val="0"/>
              </a:ext>
            </a:extLst>
          </a:blip>
          <a:srcRect l="7167" r="7621" b="5940"/>
          <a:stretch/>
        </p:blipFill>
        <p:spPr>
          <a:xfrm rot="5400000">
            <a:off x="32217142" y="13348581"/>
            <a:ext cx="9855094" cy="10953608"/>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Picture 10" descr="https://lh4.googleusercontent.com/brpQ30bNsoBCU1Cy32H-VXu_96965qKTQETE9fqEQmzH2HbKwy0IuXosrUl2fQGKUkaLSY10XjyJpSIeXJUU_CCJJm8pU4BTC3OgI0PmmexJ9qCB3LKF49wpjObGQUyXlmbffQN1G2ORr_XQsQ"/>
          <p:cNvPicPr>
            <a:picLocks noChangeArrowheads="1"/>
          </p:cNvPicPr>
          <p:nvPr/>
        </p:nvPicPr>
        <p:blipFill rotWithShape="1">
          <a:blip r:embed="rId4">
            <a:extLst>
              <a:ext uri="{28A0092B-C50C-407E-A947-70E740481C1C}">
                <a14:useLocalDpi xmlns:a14="http://schemas.microsoft.com/office/drawing/2010/main" val="0"/>
              </a:ext>
            </a:extLst>
          </a:blip>
          <a:srcRect l="72535" b="18107"/>
          <a:stretch/>
        </p:blipFill>
        <p:spPr bwMode="auto">
          <a:xfrm>
            <a:off x="34645891" y="16728806"/>
            <a:ext cx="4602784" cy="286411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2787334" y="21277532"/>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25" name="TextBox 24"/>
          <p:cNvSpPr txBox="1"/>
          <p:nvPr/>
        </p:nvSpPr>
        <p:spPr>
          <a:xfrm>
            <a:off x="33337504" y="21369865"/>
            <a:ext cx="488179" cy="461665"/>
          </a:xfrm>
          <a:prstGeom prst="rect">
            <a:avLst/>
          </a:prstGeom>
          <a:noFill/>
        </p:spPr>
        <p:txBody>
          <a:bodyPr wrap="square" rtlCol="0">
            <a:spAutoFit/>
          </a:bodyPr>
          <a:lstStyle/>
          <a:p>
            <a:r>
              <a:rPr lang="en-US" sz="2400" dirty="0">
                <a:solidFill>
                  <a:srgbClr val="172E59"/>
                </a:solidFill>
              </a:rPr>
              <a:t>B</a:t>
            </a:r>
            <a:endParaRPr lang="en-US" sz="2400" dirty="0">
              <a:solidFill>
                <a:srgbClr val="172E59"/>
              </a:solidFill>
            </a:endParaRPr>
          </a:p>
        </p:txBody>
      </p:sp>
      <p:sp>
        <p:nvSpPr>
          <p:cNvPr id="26" name="TextBox 25"/>
          <p:cNvSpPr txBox="1"/>
          <p:nvPr/>
        </p:nvSpPr>
        <p:spPr>
          <a:xfrm>
            <a:off x="38805926" y="2109164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27" name="TextBox 26"/>
          <p:cNvSpPr txBox="1"/>
          <p:nvPr/>
        </p:nvSpPr>
        <p:spPr>
          <a:xfrm>
            <a:off x="38070023" y="1926087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28" name="TextBox 27"/>
          <p:cNvSpPr txBox="1"/>
          <p:nvPr/>
        </p:nvSpPr>
        <p:spPr>
          <a:xfrm>
            <a:off x="31841097" y="17085371"/>
            <a:ext cx="6378617" cy="461665"/>
          </a:xfrm>
          <a:prstGeom prst="rect">
            <a:avLst/>
          </a:prstGeom>
          <a:noFill/>
        </p:spPr>
        <p:txBody>
          <a:bodyPr wrap="square" rtlCol="0">
            <a:spAutoFit/>
          </a:bodyPr>
          <a:lstStyle/>
          <a:p>
            <a:r>
              <a:rPr lang="en-US" sz="2400" dirty="0" smtClean="0">
                <a:solidFill>
                  <a:srgbClr val="172E59"/>
                </a:solidFill>
              </a:rPr>
              <a:t>CHLOROFORM</a:t>
            </a:r>
            <a:endParaRPr lang="en-US" sz="2400" dirty="0">
              <a:solidFill>
                <a:srgbClr val="172E59"/>
              </a:solidFill>
            </a:endParaRPr>
          </a:p>
        </p:txBody>
      </p:sp>
      <p:cxnSp>
        <p:nvCxnSpPr>
          <p:cNvPr id="29" name="Straight Arrow Connector 28"/>
          <p:cNvCxnSpPr/>
          <p:nvPr/>
        </p:nvCxnSpPr>
        <p:spPr>
          <a:xfrm>
            <a:off x="32787334" y="17658132"/>
            <a:ext cx="797412" cy="104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4869919" y="17836540"/>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31" name="TextBox 30"/>
          <p:cNvSpPr txBox="1"/>
          <p:nvPr/>
        </p:nvSpPr>
        <p:spPr>
          <a:xfrm>
            <a:off x="34869918" y="17196467"/>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32" name="TextBox 31"/>
          <p:cNvSpPr txBox="1"/>
          <p:nvPr/>
        </p:nvSpPr>
        <p:spPr>
          <a:xfrm>
            <a:off x="37116122" y="1887409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33" name="TextBox 32"/>
          <p:cNvSpPr txBox="1"/>
          <p:nvPr/>
        </p:nvSpPr>
        <p:spPr>
          <a:xfrm>
            <a:off x="38094157" y="1834442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34" name="TextBox 33"/>
          <p:cNvSpPr txBox="1"/>
          <p:nvPr/>
        </p:nvSpPr>
        <p:spPr>
          <a:xfrm>
            <a:off x="32932994" y="21489581"/>
            <a:ext cx="34251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35" name="TextBox 34"/>
          <p:cNvSpPr txBox="1"/>
          <p:nvPr/>
        </p:nvSpPr>
        <p:spPr>
          <a:xfrm>
            <a:off x="35392181" y="18149515"/>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36" name="TextBox 35"/>
          <p:cNvSpPr txBox="1"/>
          <p:nvPr/>
        </p:nvSpPr>
        <p:spPr>
          <a:xfrm>
            <a:off x="35392182" y="16896551"/>
            <a:ext cx="488179" cy="461665"/>
          </a:xfrm>
          <a:prstGeom prst="rect">
            <a:avLst/>
          </a:prstGeom>
          <a:noFill/>
        </p:spPr>
        <p:txBody>
          <a:bodyPr wrap="square" rtlCol="0">
            <a:spAutoFit/>
          </a:bodyPr>
          <a:lstStyle/>
          <a:p>
            <a:r>
              <a:rPr lang="en-US" sz="2400" dirty="0" smtClean="0">
                <a:solidFill>
                  <a:srgbClr val="172E59"/>
                </a:solidFill>
              </a:rPr>
              <a:t>A</a:t>
            </a:r>
            <a:endParaRPr lang="en-US" sz="2400" dirty="0">
              <a:solidFill>
                <a:srgbClr val="172E59"/>
              </a:solidFill>
            </a:endParaRPr>
          </a:p>
        </p:txBody>
      </p:sp>
      <p:sp>
        <p:nvSpPr>
          <p:cNvPr id="37" name="TextBox 36"/>
          <p:cNvSpPr txBox="1"/>
          <p:nvPr/>
        </p:nvSpPr>
        <p:spPr>
          <a:xfrm>
            <a:off x="33504587" y="21369864"/>
            <a:ext cx="488179" cy="461665"/>
          </a:xfrm>
          <a:prstGeom prst="rect">
            <a:avLst/>
          </a:prstGeom>
          <a:noFill/>
        </p:spPr>
        <p:txBody>
          <a:bodyPr wrap="square" rtlCol="0">
            <a:spAutoFit/>
          </a:bodyPr>
          <a:lstStyle/>
          <a:p>
            <a:r>
              <a:rPr lang="en-US" sz="2400">
                <a:solidFill>
                  <a:srgbClr val="172E59"/>
                </a:solidFill>
              </a:rPr>
              <a:t>b</a:t>
            </a:r>
            <a:endParaRPr lang="en-US" sz="2400" dirty="0">
              <a:solidFill>
                <a:srgbClr val="172E59"/>
              </a:solidFill>
            </a:endParaRPr>
          </a:p>
        </p:txBody>
      </p:sp>
      <p:sp>
        <p:nvSpPr>
          <p:cNvPr id="38" name="TextBox 37"/>
          <p:cNvSpPr txBox="1"/>
          <p:nvPr/>
        </p:nvSpPr>
        <p:spPr>
          <a:xfrm>
            <a:off x="36882540" y="18380347"/>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39" name="TextBox 38"/>
          <p:cNvSpPr txBox="1"/>
          <p:nvPr/>
        </p:nvSpPr>
        <p:spPr>
          <a:xfrm>
            <a:off x="37847925" y="17864302"/>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pic>
        <p:nvPicPr>
          <p:cNvPr id="40" name="Picture 39"/>
          <p:cNvPicPr>
            <a:picLocks noChangeAspect="1"/>
          </p:cNvPicPr>
          <p:nvPr/>
        </p:nvPicPr>
        <p:blipFill rotWithShape="1">
          <a:blip r:embed="rId5">
            <a:extLst>
              <a:ext uri="{BEBA8EAE-BF5A-486C-A8C5-ECC9F3942E4B}">
                <a14:imgProps xmlns:a14="http://schemas.microsoft.com/office/drawing/2010/main">
                  <a14:imgLayer r:embed="rId6">
                    <a14:imgEffect>
                      <a14:sharpenSoften amount="100000"/>
                    </a14:imgEffect>
                    <a14:imgEffect>
                      <a14:saturation sat="300000"/>
                    </a14:imgEffect>
                    <a14:imgEffect>
                      <a14:brightnessContrast bright="-7000" contrast="45000"/>
                    </a14:imgEffect>
                  </a14:imgLayer>
                </a14:imgProps>
              </a:ext>
              <a:ext uri="{28A0092B-C50C-407E-A947-70E740481C1C}">
                <a14:useLocalDpi xmlns:a14="http://schemas.microsoft.com/office/drawing/2010/main" val="0"/>
              </a:ext>
            </a:extLst>
          </a:blip>
          <a:srcRect l="7167" r="7621" b="5940"/>
          <a:stretch/>
        </p:blipFill>
        <p:spPr>
          <a:xfrm rot="5400000">
            <a:off x="32369542" y="13500981"/>
            <a:ext cx="9855094" cy="10953608"/>
          </a:xfrm>
          <a:prstGeom prst="rect">
            <a:avLst/>
          </a:prstGeom>
          <a:solidFill>
            <a:srgbClr val="FFFFFF">
              <a:shade val="85000"/>
            </a:srgbClr>
          </a:solidFill>
          <a:ln w="762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 name="Picture 10" descr="https://lh4.googleusercontent.com/brpQ30bNsoBCU1Cy32H-VXu_96965qKTQETE9fqEQmzH2HbKwy0IuXosrUl2fQGKUkaLSY10XjyJpSIeXJUU_CCJJm8pU4BTC3OgI0PmmexJ9qCB3LKF49wpjObGQUyXlmbffQN1G2ORr_XQsQ"/>
          <p:cNvPicPr>
            <a:picLocks noChangeArrowheads="1"/>
          </p:cNvPicPr>
          <p:nvPr/>
        </p:nvPicPr>
        <p:blipFill rotWithShape="1">
          <a:blip r:embed="rId4">
            <a:extLst>
              <a:ext uri="{28A0092B-C50C-407E-A947-70E740481C1C}">
                <a14:useLocalDpi xmlns:a14="http://schemas.microsoft.com/office/drawing/2010/main" val="0"/>
              </a:ext>
            </a:extLst>
          </a:blip>
          <a:srcRect l="72535" b="18107"/>
          <a:stretch/>
        </p:blipFill>
        <p:spPr bwMode="auto">
          <a:xfrm>
            <a:off x="34798291" y="16881206"/>
            <a:ext cx="4602784" cy="28641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2939734" y="21429932"/>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43" name="TextBox 42"/>
          <p:cNvSpPr txBox="1"/>
          <p:nvPr/>
        </p:nvSpPr>
        <p:spPr>
          <a:xfrm>
            <a:off x="33489904" y="21522265"/>
            <a:ext cx="488179" cy="461665"/>
          </a:xfrm>
          <a:prstGeom prst="rect">
            <a:avLst/>
          </a:prstGeom>
          <a:noFill/>
        </p:spPr>
        <p:txBody>
          <a:bodyPr wrap="square" rtlCol="0">
            <a:spAutoFit/>
          </a:bodyPr>
          <a:lstStyle/>
          <a:p>
            <a:r>
              <a:rPr lang="en-US" sz="2400" dirty="0">
                <a:solidFill>
                  <a:srgbClr val="172E59"/>
                </a:solidFill>
              </a:rPr>
              <a:t>B</a:t>
            </a:r>
            <a:endParaRPr lang="en-US" sz="2400" dirty="0">
              <a:solidFill>
                <a:srgbClr val="172E59"/>
              </a:solidFill>
            </a:endParaRPr>
          </a:p>
        </p:txBody>
      </p:sp>
      <p:sp>
        <p:nvSpPr>
          <p:cNvPr id="44" name="TextBox 43"/>
          <p:cNvSpPr txBox="1"/>
          <p:nvPr/>
        </p:nvSpPr>
        <p:spPr>
          <a:xfrm>
            <a:off x="38958326" y="2124404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45" name="TextBox 44"/>
          <p:cNvSpPr txBox="1"/>
          <p:nvPr/>
        </p:nvSpPr>
        <p:spPr>
          <a:xfrm>
            <a:off x="38222423" y="19413275"/>
            <a:ext cx="595423" cy="461665"/>
          </a:xfrm>
          <a:prstGeom prst="rect">
            <a:avLst/>
          </a:prstGeom>
          <a:noFill/>
        </p:spPr>
        <p:txBody>
          <a:bodyPr wrap="square" rtlCol="0">
            <a:spAutoFit/>
          </a:bodyPr>
          <a:lstStyle/>
          <a:p>
            <a:r>
              <a:rPr lang="en-US" sz="2400" dirty="0">
                <a:solidFill>
                  <a:srgbClr val="172E59"/>
                </a:solidFill>
              </a:rPr>
              <a:t>C</a:t>
            </a:r>
            <a:endParaRPr lang="en-US" sz="2400" dirty="0">
              <a:solidFill>
                <a:srgbClr val="172E59"/>
              </a:solidFill>
            </a:endParaRPr>
          </a:p>
        </p:txBody>
      </p:sp>
      <p:sp>
        <p:nvSpPr>
          <p:cNvPr id="46" name="TextBox 45"/>
          <p:cNvSpPr txBox="1"/>
          <p:nvPr/>
        </p:nvSpPr>
        <p:spPr>
          <a:xfrm>
            <a:off x="31993497" y="17237771"/>
            <a:ext cx="6378617" cy="461665"/>
          </a:xfrm>
          <a:prstGeom prst="rect">
            <a:avLst/>
          </a:prstGeom>
          <a:noFill/>
        </p:spPr>
        <p:txBody>
          <a:bodyPr wrap="square" rtlCol="0">
            <a:spAutoFit/>
          </a:bodyPr>
          <a:lstStyle/>
          <a:p>
            <a:r>
              <a:rPr lang="en-US" sz="2400" dirty="0" smtClean="0">
                <a:solidFill>
                  <a:srgbClr val="172E59"/>
                </a:solidFill>
              </a:rPr>
              <a:t>CHLOROFORM</a:t>
            </a:r>
            <a:endParaRPr lang="en-US" sz="2400" dirty="0">
              <a:solidFill>
                <a:srgbClr val="172E59"/>
              </a:solidFill>
            </a:endParaRPr>
          </a:p>
        </p:txBody>
      </p:sp>
      <p:cxnSp>
        <p:nvCxnSpPr>
          <p:cNvPr id="47" name="Straight Arrow Connector 46"/>
          <p:cNvCxnSpPr/>
          <p:nvPr/>
        </p:nvCxnSpPr>
        <p:spPr>
          <a:xfrm>
            <a:off x="32939734" y="17810532"/>
            <a:ext cx="797412" cy="10425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5022319" y="17988940"/>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49" name="TextBox 48"/>
          <p:cNvSpPr txBox="1"/>
          <p:nvPr/>
        </p:nvSpPr>
        <p:spPr>
          <a:xfrm>
            <a:off x="35022318" y="17348867"/>
            <a:ext cx="48817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50" name="TextBox 49"/>
          <p:cNvSpPr txBox="1"/>
          <p:nvPr/>
        </p:nvSpPr>
        <p:spPr>
          <a:xfrm>
            <a:off x="37268522" y="1902649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51" name="TextBox 50"/>
          <p:cNvSpPr txBox="1"/>
          <p:nvPr/>
        </p:nvSpPr>
        <p:spPr>
          <a:xfrm>
            <a:off x="38246557" y="18496826"/>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52" name="TextBox 51"/>
          <p:cNvSpPr txBox="1"/>
          <p:nvPr/>
        </p:nvSpPr>
        <p:spPr>
          <a:xfrm>
            <a:off x="33085394" y="21641981"/>
            <a:ext cx="342519" cy="461665"/>
          </a:xfrm>
          <a:prstGeom prst="rect">
            <a:avLst/>
          </a:prstGeom>
          <a:noFill/>
        </p:spPr>
        <p:txBody>
          <a:bodyPr wrap="square" rtlCol="0">
            <a:spAutoFit/>
          </a:bodyPr>
          <a:lstStyle/>
          <a:p>
            <a:r>
              <a:rPr lang="en-US" sz="2400" dirty="0">
                <a:solidFill>
                  <a:srgbClr val="172E59"/>
                </a:solidFill>
              </a:rPr>
              <a:t>a</a:t>
            </a:r>
            <a:r>
              <a:rPr lang="en-US" sz="2400" dirty="0" smtClean="0">
                <a:solidFill>
                  <a:srgbClr val="172E59"/>
                </a:solidFill>
              </a:rPr>
              <a:t> </a:t>
            </a:r>
            <a:endParaRPr lang="en-US" sz="2400" dirty="0">
              <a:solidFill>
                <a:srgbClr val="172E59"/>
              </a:solidFill>
            </a:endParaRPr>
          </a:p>
        </p:txBody>
      </p:sp>
      <p:sp>
        <p:nvSpPr>
          <p:cNvPr id="53" name="TextBox 52"/>
          <p:cNvSpPr txBox="1"/>
          <p:nvPr/>
        </p:nvSpPr>
        <p:spPr>
          <a:xfrm>
            <a:off x="35544581" y="18301915"/>
            <a:ext cx="488179" cy="461665"/>
          </a:xfrm>
          <a:prstGeom prst="rect">
            <a:avLst/>
          </a:prstGeom>
          <a:noFill/>
        </p:spPr>
        <p:txBody>
          <a:bodyPr wrap="square" rtlCol="0">
            <a:spAutoFit/>
          </a:bodyPr>
          <a:lstStyle/>
          <a:p>
            <a:r>
              <a:rPr lang="en-US" sz="2400" dirty="0" smtClean="0">
                <a:solidFill>
                  <a:srgbClr val="172E59"/>
                </a:solidFill>
              </a:rPr>
              <a:t>A </a:t>
            </a:r>
            <a:endParaRPr lang="en-US" sz="2400" dirty="0">
              <a:solidFill>
                <a:srgbClr val="172E59"/>
              </a:solidFill>
            </a:endParaRPr>
          </a:p>
        </p:txBody>
      </p:sp>
      <p:sp>
        <p:nvSpPr>
          <p:cNvPr id="54" name="TextBox 53"/>
          <p:cNvSpPr txBox="1"/>
          <p:nvPr/>
        </p:nvSpPr>
        <p:spPr>
          <a:xfrm>
            <a:off x="35544582" y="17048951"/>
            <a:ext cx="488179" cy="461665"/>
          </a:xfrm>
          <a:prstGeom prst="rect">
            <a:avLst/>
          </a:prstGeom>
          <a:noFill/>
        </p:spPr>
        <p:txBody>
          <a:bodyPr wrap="square" rtlCol="0">
            <a:spAutoFit/>
          </a:bodyPr>
          <a:lstStyle/>
          <a:p>
            <a:r>
              <a:rPr lang="en-US" sz="2400" dirty="0" smtClean="0">
                <a:solidFill>
                  <a:srgbClr val="172E59"/>
                </a:solidFill>
              </a:rPr>
              <a:t>A</a:t>
            </a:r>
            <a:endParaRPr lang="en-US" sz="2400" dirty="0">
              <a:solidFill>
                <a:srgbClr val="172E59"/>
              </a:solidFill>
            </a:endParaRPr>
          </a:p>
        </p:txBody>
      </p:sp>
      <p:sp>
        <p:nvSpPr>
          <p:cNvPr id="55" name="TextBox 54"/>
          <p:cNvSpPr txBox="1"/>
          <p:nvPr/>
        </p:nvSpPr>
        <p:spPr>
          <a:xfrm>
            <a:off x="33656987" y="21522264"/>
            <a:ext cx="488179" cy="461665"/>
          </a:xfrm>
          <a:prstGeom prst="rect">
            <a:avLst/>
          </a:prstGeom>
          <a:noFill/>
        </p:spPr>
        <p:txBody>
          <a:bodyPr wrap="square" rtlCol="0">
            <a:spAutoFit/>
          </a:bodyPr>
          <a:lstStyle/>
          <a:p>
            <a:r>
              <a:rPr lang="en-US" sz="2400">
                <a:solidFill>
                  <a:srgbClr val="172E59"/>
                </a:solidFill>
              </a:rPr>
              <a:t>b</a:t>
            </a:r>
            <a:endParaRPr lang="en-US" sz="2400" dirty="0">
              <a:solidFill>
                <a:srgbClr val="172E59"/>
              </a:solidFill>
            </a:endParaRPr>
          </a:p>
        </p:txBody>
      </p:sp>
      <p:sp>
        <p:nvSpPr>
          <p:cNvPr id="56" name="TextBox 55"/>
          <p:cNvSpPr txBox="1"/>
          <p:nvPr/>
        </p:nvSpPr>
        <p:spPr>
          <a:xfrm>
            <a:off x="37034940" y="18532747"/>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57" name="TextBox 56"/>
          <p:cNvSpPr txBox="1"/>
          <p:nvPr/>
        </p:nvSpPr>
        <p:spPr>
          <a:xfrm>
            <a:off x="38000325" y="18016702"/>
            <a:ext cx="488179" cy="461665"/>
          </a:xfrm>
          <a:prstGeom prst="rect">
            <a:avLst/>
          </a:prstGeom>
          <a:noFill/>
        </p:spPr>
        <p:txBody>
          <a:bodyPr wrap="square" rtlCol="0">
            <a:spAutoFit/>
          </a:bodyPr>
          <a:lstStyle/>
          <a:p>
            <a:r>
              <a:rPr lang="en-US" sz="2400" dirty="0" smtClean="0">
                <a:solidFill>
                  <a:srgbClr val="172E59"/>
                </a:solidFill>
              </a:rPr>
              <a:t>B</a:t>
            </a:r>
            <a:endParaRPr lang="en-US" sz="2400" dirty="0">
              <a:solidFill>
                <a:srgbClr val="172E59"/>
              </a:solidFill>
            </a:endParaRPr>
          </a:p>
        </p:txBody>
      </p:sp>
      <p:sp>
        <p:nvSpPr>
          <p:cNvPr id="58" name="TextBox 57"/>
          <p:cNvSpPr txBox="1"/>
          <p:nvPr/>
        </p:nvSpPr>
        <p:spPr>
          <a:xfrm>
            <a:off x="3474720" y="11076866"/>
            <a:ext cx="4511040" cy="1209242"/>
          </a:xfrm>
          <a:prstGeom prst="rect">
            <a:avLst/>
          </a:prstGeom>
          <a:noFill/>
        </p:spPr>
        <p:txBody>
          <a:bodyPr wrap="square" rtlCol="0">
            <a:spAutoFit/>
          </a:bodyPr>
          <a:lstStyle/>
          <a:p>
            <a:r>
              <a:rPr lang="en-US" dirty="0" smtClean="0"/>
              <a:t>chloroform</a:t>
            </a:r>
            <a:endParaRPr lang="en-US" dirty="0"/>
          </a:p>
        </p:txBody>
      </p:sp>
      <p:sp>
        <p:nvSpPr>
          <p:cNvPr id="59" name="TextBox 58"/>
          <p:cNvSpPr txBox="1"/>
          <p:nvPr/>
        </p:nvSpPr>
        <p:spPr>
          <a:xfrm>
            <a:off x="3474720" y="2434107"/>
            <a:ext cx="2369713" cy="276999"/>
          </a:xfrm>
          <a:prstGeom prst="rect">
            <a:avLst/>
          </a:prstGeom>
          <a:noFill/>
        </p:spPr>
        <p:txBody>
          <a:bodyPr wrap="square" rtlCol="0">
            <a:spAutoFit/>
          </a:bodyPr>
          <a:lstStyle/>
          <a:p>
            <a:r>
              <a:rPr lang="en-US" sz="1200" dirty="0" smtClean="0">
                <a:solidFill>
                  <a:schemeClr val="bg1"/>
                </a:solidFill>
              </a:rPr>
              <a:t>CDCl3</a:t>
            </a:r>
            <a:endParaRPr lang="en-US" sz="1200" dirty="0">
              <a:solidFill>
                <a:schemeClr val="bg1"/>
              </a:solidFill>
            </a:endParaRPr>
          </a:p>
        </p:txBody>
      </p:sp>
      <p:cxnSp>
        <p:nvCxnSpPr>
          <p:cNvPr id="61" name="Straight Arrow Connector 60"/>
          <p:cNvCxnSpPr/>
          <p:nvPr/>
        </p:nvCxnSpPr>
        <p:spPr>
          <a:xfrm>
            <a:off x="3863662" y="2711106"/>
            <a:ext cx="489397" cy="71467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51119" y="2223506"/>
            <a:ext cx="388942" cy="276999"/>
          </a:xfrm>
          <a:prstGeom prst="rect">
            <a:avLst/>
          </a:prstGeom>
          <a:noFill/>
        </p:spPr>
        <p:txBody>
          <a:bodyPr wrap="square" rtlCol="0">
            <a:spAutoFit/>
          </a:bodyPr>
          <a:lstStyle/>
          <a:p>
            <a:r>
              <a:rPr lang="en-US" sz="1200" dirty="0">
                <a:solidFill>
                  <a:schemeClr val="bg1"/>
                </a:solidFill>
              </a:rPr>
              <a:t>a</a:t>
            </a:r>
            <a:endParaRPr lang="en-US" sz="1200" dirty="0">
              <a:solidFill>
                <a:schemeClr val="bg1"/>
              </a:solidFill>
            </a:endParaRPr>
          </a:p>
        </p:txBody>
      </p:sp>
      <p:sp>
        <p:nvSpPr>
          <p:cNvPr id="63" name="TextBox 62"/>
          <p:cNvSpPr txBox="1"/>
          <p:nvPr/>
        </p:nvSpPr>
        <p:spPr>
          <a:xfrm>
            <a:off x="5151120" y="2500505"/>
            <a:ext cx="388942" cy="276999"/>
          </a:xfrm>
          <a:prstGeom prst="rect">
            <a:avLst/>
          </a:prstGeom>
          <a:noFill/>
        </p:spPr>
        <p:txBody>
          <a:bodyPr wrap="square" rtlCol="0">
            <a:spAutoFit/>
          </a:bodyPr>
          <a:lstStyle/>
          <a:p>
            <a:r>
              <a:rPr lang="en-US" sz="1200" dirty="0">
                <a:solidFill>
                  <a:schemeClr val="bg1"/>
                </a:solidFill>
              </a:rPr>
              <a:t>a</a:t>
            </a:r>
            <a:endParaRPr lang="en-US" sz="1200" dirty="0">
              <a:solidFill>
                <a:schemeClr val="bg1"/>
              </a:solidFill>
            </a:endParaRPr>
          </a:p>
        </p:txBody>
      </p:sp>
      <p:sp>
        <p:nvSpPr>
          <p:cNvPr id="64" name="TextBox 63"/>
          <p:cNvSpPr txBox="1"/>
          <p:nvPr/>
        </p:nvSpPr>
        <p:spPr>
          <a:xfrm>
            <a:off x="5400112" y="2652702"/>
            <a:ext cx="388942" cy="276999"/>
          </a:xfrm>
          <a:prstGeom prst="rect">
            <a:avLst/>
          </a:prstGeom>
          <a:noFill/>
        </p:spPr>
        <p:txBody>
          <a:bodyPr wrap="square" rtlCol="0">
            <a:spAutoFit/>
          </a:bodyPr>
          <a:lstStyle/>
          <a:p>
            <a:r>
              <a:rPr lang="en-US" sz="1200" dirty="0" smtClean="0">
                <a:solidFill>
                  <a:schemeClr val="bg1"/>
                </a:solidFill>
              </a:rPr>
              <a:t>A</a:t>
            </a:r>
            <a:endParaRPr lang="en-US" sz="1200" dirty="0">
              <a:solidFill>
                <a:schemeClr val="bg1"/>
              </a:solidFill>
            </a:endParaRPr>
          </a:p>
        </p:txBody>
      </p:sp>
      <p:sp>
        <p:nvSpPr>
          <p:cNvPr id="65" name="TextBox 64"/>
          <p:cNvSpPr txBox="1"/>
          <p:nvPr/>
        </p:nvSpPr>
        <p:spPr>
          <a:xfrm>
            <a:off x="5400112" y="2089299"/>
            <a:ext cx="388942" cy="276999"/>
          </a:xfrm>
          <a:prstGeom prst="rect">
            <a:avLst/>
          </a:prstGeom>
          <a:noFill/>
        </p:spPr>
        <p:txBody>
          <a:bodyPr wrap="square" rtlCol="0">
            <a:spAutoFit/>
          </a:bodyPr>
          <a:lstStyle/>
          <a:p>
            <a:r>
              <a:rPr lang="en-US" sz="1200" dirty="0" smtClean="0">
                <a:solidFill>
                  <a:schemeClr val="bg1"/>
                </a:solidFill>
              </a:rPr>
              <a:t>A</a:t>
            </a:r>
            <a:endParaRPr lang="en-US" sz="1200" dirty="0">
              <a:solidFill>
                <a:schemeClr val="bg1"/>
              </a:solidFill>
            </a:endParaRPr>
          </a:p>
        </p:txBody>
      </p:sp>
      <p:sp>
        <p:nvSpPr>
          <p:cNvPr id="66" name="TextBox 65"/>
          <p:cNvSpPr txBox="1"/>
          <p:nvPr/>
        </p:nvSpPr>
        <p:spPr>
          <a:xfrm>
            <a:off x="6118289" y="2970959"/>
            <a:ext cx="388942" cy="276999"/>
          </a:xfrm>
          <a:prstGeom prst="rect">
            <a:avLst/>
          </a:prstGeom>
          <a:noFill/>
        </p:spPr>
        <p:txBody>
          <a:bodyPr wrap="square" rtlCol="0">
            <a:spAutoFit/>
          </a:bodyPr>
          <a:lstStyle/>
          <a:p>
            <a:r>
              <a:rPr lang="en-US" sz="1200" dirty="0">
                <a:solidFill>
                  <a:schemeClr val="bg1"/>
                </a:solidFill>
              </a:rPr>
              <a:t>b</a:t>
            </a:r>
            <a:endParaRPr lang="en-US" sz="1200" dirty="0">
              <a:solidFill>
                <a:schemeClr val="bg1"/>
              </a:solidFill>
            </a:endParaRPr>
          </a:p>
        </p:txBody>
      </p:sp>
      <p:sp>
        <p:nvSpPr>
          <p:cNvPr id="67" name="TextBox 66"/>
          <p:cNvSpPr txBox="1"/>
          <p:nvPr/>
        </p:nvSpPr>
        <p:spPr>
          <a:xfrm>
            <a:off x="6531113" y="2711106"/>
            <a:ext cx="388942" cy="276999"/>
          </a:xfrm>
          <a:prstGeom prst="rect">
            <a:avLst/>
          </a:prstGeom>
          <a:noFill/>
        </p:spPr>
        <p:txBody>
          <a:bodyPr wrap="square" rtlCol="0">
            <a:spAutoFit/>
          </a:bodyPr>
          <a:lstStyle/>
          <a:p>
            <a:r>
              <a:rPr lang="en-US" sz="1200" dirty="0" smtClean="0">
                <a:solidFill>
                  <a:schemeClr val="bg1"/>
                </a:solidFill>
              </a:rPr>
              <a:t>b</a:t>
            </a:r>
            <a:endParaRPr lang="en-US" sz="1200" dirty="0">
              <a:solidFill>
                <a:schemeClr val="bg1"/>
              </a:solidFill>
            </a:endParaRPr>
          </a:p>
        </p:txBody>
      </p:sp>
      <p:sp>
        <p:nvSpPr>
          <p:cNvPr id="68" name="TextBox 67"/>
          <p:cNvSpPr txBox="1"/>
          <p:nvPr/>
        </p:nvSpPr>
        <p:spPr>
          <a:xfrm>
            <a:off x="6412430" y="2482175"/>
            <a:ext cx="388942" cy="276999"/>
          </a:xfrm>
          <a:prstGeom prst="rect">
            <a:avLst/>
          </a:prstGeom>
          <a:noFill/>
        </p:spPr>
        <p:txBody>
          <a:bodyPr wrap="square" rtlCol="0">
            <a:spAutoFit/>
          </a:bodyPr>
          <a:lstStyle/>
          <a:p>
            <a:r>
              <a:rPr lang="en-US" sz="1200" dirty="0">
                <a:solidFill>
                  <a:schemeClr val="bg1"/>
                </a:solidFill>
              </a:rPr>
              <a:t>B</a:t>
            </a:r>
            <a:endParaRPr lang="en-US" sz="1200" dirty="0">
              <a:solidFill>
                <a:schemeClr val="bg1"/>
              </a:solidFill>
            </a:endParaRPr>
          </a:p>
        </p:txBody>
      </p:sp>
      <p:sp>
        <p:nvSpPr>
          <p:cNvPr id="69" name="TextBox 68"/>
          <p:cNvSpPr txBox="1"/>
          <p:nvPr/>
        </p:nvSpPr>
        <p:spPr>
          <a:xfrm>
            <a:off x="6009460" y="2754881"/>
            <a:ext cx="388942" cy="276999"/>
          </a:xfrm>
          <a:prstGeom prst="rect">
            <a:avLst/>
          </a:prstGeom>
          <a:noFill/>
        </p:spPr>
        <p:txBody>
          <a:bodyPr wrap="square" rtlCol="0">
            <a:spAutoFit/>
          </a:bodyPr>
          <a:lstStyle/>
          <a:p>
            <a:r>
              <a:rPr lang="en-US" sz="1200" dirty="0">
                <a:solidFill>
                  <a:schemeClr val="bg1"/>
                </a:solidFill>
              </a:rPr>
              <a:t>B</a:t>
            </a:r>
            <a:endParaRPr lang="en-US" sz="1200" dirty="0">
              <a:solidFill>
                <a:schemeClr val="bg1"/>
              </a:solidFill>
            </a:endParaRPr>
          </a:p>
        </p:txBody>
      </p:sp>
      <p:sp>
        <p:nvSpPr>
          <p:cNvPr id="70" name="TextBox 69"/>
          <p:cNvSpPr txBox="1"/>
          <p:nvPr/>
        </p:nvSpPr>
        <p:spPr>
          <a:xfrm>
            <a:off x="4158588" y="4311681"/>
            <a:ext cx="388942" cy="276999"/>
          </a:xfrm>
          <a:prstGeom prst="rect">
            <a:avLst/>
          </a:prstGeom>
          <a:noFill/>
        </p:spPr>
        <p:txBody>
          <a:bodyPr wrap="square" rtlCol="0">
            <a:spAutoFit/>
          </a:bodyPr>
          <a:lstStyle/>
          <a:p>
            <a:r>
              <a:rPr lang="en-US" sz="1200" dirty="0" smtClean="0">
                <a:solidFill>
                  <a:schemeClr val="bg1"/>
                </a:solidFill>
              </a:rPr>
              <a:t>b</a:t>
            </a:r>
            <a:endParaRPr lang="en-US" sz="1200" dirty="0">
              <a:solidFill>
                <a:schemeClr val="bg1"/>
              </a:solidFill>
            </a:endParaRPr>
          </a:p>
        </p:txBody>
      </p:sp>
      <p:sp>
        <p:nvSpPr>
          <p:cNvPr id="71" name="TextBox 70"/>
          <p:cNvSpPr txBox="1"/>
          <p:nvPr/>
        </p:nvSpPr>
        <p:spPr>
          <a:xfrm>
            <a:off x="6503424" y="3147612"/>
            <a:ext cx="388942" cy="276999"/>
          </a:xfrm>
          <a:prstGeom prst="rect">
            <a:avLst/>
          </a:prstGeom>
          <a:noFill/>
        </p:spPr>
        <p:txBody>
          <a:bodyPr wrap="square" rtlCol="0">
            <a:spAutoFit/>
          </a:bodyPr>
          <a:lstStyle/>
          <a:p>
            <a:r>
              <a:rPr lang="en-US" sz="1200" dirty="0" smtClean="0">
                <a:solidFill>
                  <a:schemeClr val="bg1"/>
                </a:solidFill>
              </a:rPr>
              <a:t>C</a:t>
            </a:r>
            <a:endParaRPr lang="en-US" sz="1200" dirty="0">
              <a:solidFill>
                <a:schemeClr val="bg1"/>
              </a:solidFill>
            </a:endParaRPr>
          </a:p>
        </p:txBody>
      </p:sp>
      <p:sp>
        <p:nvSpPr>
          <p:cNvPr id="72" name="TextBox 71"/>
          <p:cNvSpPr txBox="1"/>
          <p:nvPr/>
        </p:nvSpPr>
        <p:spPr>
          <a:xfrm>
            <a:off x="4071978" y="4288903"/>
            <a:ext cx="388942" cy="276999"/>
          </a:xfrm>
          <a:prstGeom prst="rect">
            <a:avLst/>
          </a:prstGeom>
          <a:noFill/>
        </p:spPr>
        <p:txBody>
          <a:bodyPr wrap="square" rtlCol="0">
            <a:spAutoFit/>
          </a:bodyPr>
          <a:lstStyle/>
          <a:p>
            <a:r>
              <a:rPr lang="en-US" sz="1200" dirty="0">
                <a:solidFill>
                  <a:schemeClr val="bg1"/>
                </a:solidFill>
              </a:rPr>
              <a:t>B</a:t>
            </a:r>
            <a:endParaRPr lang="en-US" sz="1200" dirty="0">
              <a:solidFill>
                <a:schemeClr val="bg1"/>
              </a:solidFill>
            </a:endParaRPr>
          </a:p>
        </p:txBody>
      </p:sp>
      <p:sp>
        <p:nvSpPr>
          <p:cNvPr id="73" name="TextBox 72"/>
          <p:cNvSpPr txBox="1"/>
          <p:nvPr/>
        </p:nvSpPr>
        <p:spPr>
          <a:xfrm>
            <a:off x="5151120" y="5308242"/>
            <a:ext cx="388942" cy="276999"/>
          </a:xfrm>
          <a:prstGeom prst="rect">
            <a:avLst/>
          </a:prstGeom>
          <a:noFill/>
        </p:spPr>
        <p:txBody>
          <a:bodyPr wrap="square" rtlCol="0">
            <a:spAutoFit/>
          </a:bodyPr>
          <a:lstStyle/>
          <a:p>
            <a:r>
              <a:rPr lang="en-US" sz="1200" dirty="0" smtClean="0">
                <a:solidFill>
                  <a:schemeClr val="bg1"/>
                </a:solidFill>
              </a:rPr>
              <a:t>A</a:t>
            </a:r>
            <a:endParaRPr lang="en-US" sz="1200" dirty="0">
              <a:solidFill>
                <a:schemeClr val="bg1"/>
              </a:solidFill>
            </a:endParaRPr>
          </a:p>
        </p:txBody>
      </p:sp>
      <p:sp>
        <p:nvSpPr>
          <p:cNvPr id="77" name="TextBox 76"/>
          <p:cNvSpPr txBox="1"/>
          <p:nvPr/>
        </p:nvSpPr>
        <p:spPr>
          <a:xfrm>
            <a:off x="3848724" y="4334459"/>
            <a:ext cx="388942" cy="276999"/>
          </a:xfrm>
          <a:prstGeom prst="rect">
            <a:avLst/>
          </a:prstGeom>
          <a:noFill/>
        </p:spPr>
        <p:txBody>
          <a:bodyPr wrap="square" rtlCol="0">
            <a:spAutoFit/>
          </a:bodyPr>
          <a:lstStyle/>
          <a:p>
            <a:r>
              <a:rPr lang="en-US" sz="1200" dirty="0">
                <a:solidFill>
                  <a:schemeClr val="bg1"/>
                </a:solidFill>
              </a:rPr>
              <a:t>a</a:t>
            </a:r>
            <a:endParaRPr lang="en-US" sz="1200" dirty="0">
              <a:solidFill>
                <a:schemeClr val="bg1"/>
              </a:solidFill>
            </a:endParaRPr>
          </a:p>
        </p:txBody>
      </p:sp>
      <p:sp>
        <p:nvSpPr>
          <p:cNvPr id="79" name="TextBox 78"/>
          <p:cNvSpPr txBox="1"/>
          <p:nvPr/>
        </p:nvSpPr>
        <p:spPr>
          <a:xfrm>
            <a:off x="3740863" y="4253820"/>
            <a:ext cx="388942" cy="276999"/>
          </a:xfrm>
          <a:prstGeom prst="rect">
            <a:avLst/>
          </a:prstGeom>
          <a:noFill/>
        </p:spPr>
        <p:txBody>
          <a:bodyPr wrap="square" rtlCol="0">
            <a:spAutoFit/>
          </a:bodyPr>
          <a:lstStyle/>
          <a:p>
            <a:r>
              <a:rPr lang="en-US" sz="1200" dirty="0" smtClean="0">
                <a:solidFill>
                  <a:schemeClr val="bg1"/>
                </a:solidFill>
              </a:rPr>
              <a:t>A</a:t>
            </a:r>
            <a:endParaRPr lang="en-US" sz="1200" dirty="0">
              <a:solidFill>
                <a:schemeClr val="bg1"/>
              </a:solidFill>
            </a:endParaRPr>
          </a:p>
        </p:txBody>
      </p:sp>
      <p:sp>
        <p:nvSpPr>
          <p:cNvPr id="80" name="TextBox 79"/>
          <p:cNvSpPr txBox="1"/>
          <p:nvPr/>
        </p:nvSpPr>
        <p:spPr>
          <a:xfrm>
            <a:off x="7086836" y="4173181"/>
            <a:ext cx="388942" cy="276999"/>
          </a:xfrm>
          <a:prstGeom prst="rect">
            <a:avLst/>
          </a:prstGeom>
          <a:noFill/>
        </p:spPr>
        <p:txBody>
          <a:bodyPr wrap="square" rtlCol="0">
            <a:spAutoFit/>
          </a:bodyPr>
          <a:lstStyle/>
          <a:p>
            <a:r>
              <a:rPr lang="en-US" sz="1200" dirty="0">
                <a:solidFill>
                  <a:schemeClr val="bg1"/>
                </a:solidFill>
              </a:rPr>
              <a:t>C</a:t>
            </a:r>
            <a:endParaRPr lang="en-US" sz="1200" dirty="0">
              <a:solidFill>
                <a:schemeClr val="bg1"/>
              </a:solidFill>
            </a:endParaRPr>
          </a:p>
        </p:txBody>
      </p:sp>
    </p:spTree>
    <p:extLst>
      <p:ext uri="{BB962C8B-B14F-4D97-AF65-F5344CB8AC3E}">
        <p14:creationId xmlns:p14="http://schemas.microsoft.com/office/powerpoint/2010/main" val="205323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5" name="Picture 5"/>
          <p:cNvPicPr>
            <a:picLocks noGrp="1" noChangeAspect="1"/>
          </p:cNvPicPr>
          <p:nvPr>
            <p:ph sz="half" idx="2"/>
          </p:nvPr>
        </p:nvPicPr>
        <p:blipFill rotWithShape="1">
          <a:blip r:embed="rId4"/>
          <a:srcRect l="14063" r="8725" b="-1"/>
          <a:stretch/>
        </p:blipFill>
        <p:spPr>
          <a:xfrm>
            <a:off x="6985000" y="2501159"/>
            <a:ext cx="4521200" cy="3410926"/>
          </a:xfrm>
          <a:prstGeom prst="rect">
            <a:avLst/>
          </a:prstGeom>
        </p:spPr>
      </p:pic>
      <p:sp>
        <p:nvSpPr>
          <p:cNvPr id="2" name="Title 1"/>
          <p:cNvSpPr>
            <a:spLocks noGrp="1"/>
          </p:cNvSpPr>
          <p:nvPr>
            <p:ph type="title"/>
          </p:nvPr>
        </p:nvSpPr>
        <p:spPr>
          <a:xfrm>
            <a:off x="2895600" y="764373"/>
            <a:ext cx="8610600" cy="1293028"/>
          </a:xfrm>
        </p:spPr>
        <p:txBody>
          <a:bodyPr vert="horz" lIns="91440" tIns="45720" rIns="91440" bIns="45720" rtlCol="0" anchor="ctr">
            <a:normAutofit/>
          </a:bodyPr>
          <a:lstStyle/>
          <a:p>
            <a:r>
              <a:rPr lang="en-US"/>
              <a:t>FUTURE STUDIES</a:t>
            </a:r>
          </a:p>
        </p:txBody>
      </p:sp>
      <p:sp>
        <p:nvSpPr>
          <p:cNvPr id="3" name="Content Placeholder 2"/>
          <p:cNvSpPr>
            <a:spLocks noGrp="1"/>
          </p:cNvSpPr>
          <p:nvPr>
            <p:ph sz="half" idx="1"/>
            <p:extLst/>
          </p:nvPr>
        </p:nvSpPr>
        <p:spPr>
          <a:xfrm>
            <a:off x="677333" y="2194560"/>
            <a:ext cx="5816600" cy="4024125"/>
          </a:xfrm>
        </p:spPr>
        <p:txBody>
          <a:bodyPr vert="horz" lIns="91440" tIns="45720" rIns="91440" bIns="45720" rtlCol="0">
            <a:normAutofit/>
          </a:bodyPr>
          <a:lstStyle/>
          <a:p>
            <a:r>
              <a:rPr lang="en-US" dirty="0"/>
              <a:t>If the compound can successfully be synthesized, it will be</a:t>
            </a:r>
          </a:p>
          <a:p>
            <a:pPr lvl="1"/>
            <a:r>
              <a:rPr lang="en-US" dirty="0"/>
              <a:t>Further researched about other side effects</a:t>
            </a:r>
          </a:p>
          <a:p>
            <a:pPr lvl="1"/>
            <a:r>
              <a:rPr lang="en-US" dirty="0"/>
              <a:t>Pushed for precise production in larger amounts</a:t>
            </a:r>
          </a:p>
          <a:p>
            <a:pPr lvl="1"/>
            <a:r>
              <a:rPr lang="en-US" dirty="0"/>
              <a:t>Pushed for higher yields</a:t>
            </a:r>
          </a:p>
          <a:p>
            <a:pPr lvl="1"/>
            <a:r>
              <a:rPr lang="en-US" dirty="0"/>
              <a:t>Tested on plates of infected cells, next on rodents, small mammals, primates</a:t>
            </a:r>
          </a:p>
          <a:p>
            <a:pPr lvl="1"/>
            <a:r>
              <a:rPr lang="en-US" dirty="0" smtClean="0"/>
              <a:t>Clinical Trials</a:t>
            </a:r>
            <a:endParaRPr lang="en-US" dirty="0"/>
          </a:p>
        </p:txBody>
      </p:sp>
    </p:spTree>
    <p:extLst>
      <p:ext uri="{BB962C8B-B14F-4D97-AF65-F5344CB8AC3E}">
        <p14:creationId xmlns:p14="http://schemas.microsoft.com/office/powerpoint/2010/main" val="85198540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sz="half" idx="1"/>
            <p:extLst/>
          </p:nvPr>
        </p:nvSpPr>
        <p:spPr>
          <a:xfrm>
            <a:off x="685799" y="2194559"/>
            <a:ext cx="5377375" cy="4024125"/>
          </a:xfrm>
        </p:spPr>
        <p:txBody>
          <a:bodyPr vert="horz" lIns="91440" tIns="45720" rIns="91440" bIns="45720" rtlCol="0" anchor="t">
            <a:normAutofit/>
          </a:bodyPr>
          <a:lstStyle/>
          <a:p>
            <a:r>
              <a:rPr lang="en-US" sz="3200" dirty="0"/>
              <a:t>S</a:t>
            </a:r>
            <a:r>
              <a:rPr lang="en-US" sz="3200" dirty="0" smtClean="0"/>
              <a:t>ynthesis </a:t>
            </a:r>
            <a:r>
              <a:rPr lang="en-US" sz="3200" dirty="0"/>
              <a:t>of </a:t>
            </a:r>
            <a:r>
              <a:rPr lang="en-US" sz="3200" dirty="0" smtClean="0"/>
              <a:t>step two  was</a:t>
            </a:r>
            <a:r>
              <a:rPr lang="en-US" sz="3200" dirty="0"/>
              <a:t> </a:t>
            </a:r>
            <a:r>
              <a:rPr lang="en-US" sz="3200" dirty="0" smtClean="0"/>
              <a:t>more successful than hypothesized due to a higher yield</a:t>
            </a:r>
          </a:p>
          <a:p>
            <a:r>
              <a:rPr lang="en-US" sz="3200" dirty="0"/>
              <a:t>S</a:t>
            </a:r>
            <a:r>
              <a:rPr lang="en-US" sz="3200" dirty="0" smtClean="0"/>
              <a:t>ynthesis of the compound is possible under inert and specific conditions</a:t>
            </a:r>
            <a:endParaRPr lang="en-US" sz="3200"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6172200" y="2547207"/>
            <a:ext cx="5334000" cy="3317748"/>
          </a:xfrm>
          <a:prstGeom prst="rect">
            <a:avLst/>
          </a:prstGeom>
        </p:spPr>
      </p:pic>
    </p:spTree>
    <p:extLst>
      <p:ext uri="{BB962C8B-B14F-4D97-AF65-F5344CB8AC3E}">
        <p14:creationId xmlns:p14="http://schemas.microsoft.com/office/powerpoint/2010/main" val="19071266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966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p:cNvPicPr>
            <a:picLocks noChangeAspect="1"/>
          </p:cNvPicPr>
          <p:nvPr/>
        </p:nvPicPr>
        <p:blipFill>
          <a:blip r:embed="rId4"/>
          <a:stretch>
            <a:fillRect/>
          </a:stretch>
        </p:blipFill>
        <p:spPr>
          <a:xfrm>
            <a:off x="1274300" y="640081"/>
            <a:ext cx="1640591" cy="1754644"/>
          </a:xfrm>
          <a:prstGeom prst="rect">
            <a:avLst/>
          </a:prstGeom>
        </p:spPr>
      </p:pic>
      <p:pic>
        <p:nvPicPr>
          <p:cNvPr id="4" name="Picture 4"/>
          <p:cNvPicPr>
            <a:picLocks noChangeAspect="1"/>
          </p:cNvPicPr>
          <p:nvPr/>
        </p:nvPicPr>
        <p:blipFill>
          <a:blip r:embed="rId5"/>
          <a:stretch>
            <a:fillRect/>
          </a:stretch>
        </p:blipFill>
        <p:spPr>
          <a:xfrm>
            <a:off x="640079" y="4467189"/>
            <a:ext cx="2909033" cy="1629058"/>
          </a:xfrm>
          <a:prstGeom prst="rect">
            <a:avLst/>
          </a:prstGeom>
        </p:spPr>
      </p:pic>
      <p:pic>
        <p:nvPicPr>
          <p:cNvPr id="7" name="Picture 7"/>
          <p:cNvPicPr>
            <a:picLocks noChangeAspect="1"/>
          </p:cNvPicPr>
          <p:nvPr/>
        </p:nvPicPr>
        <p:blipFill>
          <a:blip r:embed="rId6"/>
          <a:stretch>
            <a:fillRect/>
          </a:stretch>
        </p:blipFill>
        <p:spPr>
          <a:xfrm>
            <a:off x="667249" y="2905125"/>
            <a:ext cx="2909033" cy="858164"/>
          </a:xfrm>
          <a:prstGeom prst="rect">
            <a:avLst/>
          </a:prstGeom>
        </p:spPr>
      </p:pic>
      <p:sp>
        <p:nvSpPr>
          <p:cNvPr id="2" name="Title 1"/>
          <p:cNvSpPr>
            <a:spLocks noGrp="1"/>
          </p:cNvSpPr>
          <p:nvPr>
            <p:ph type="title"/>
          </p:nvPr>
        </p:nvSpPr>
        <p:spPr>
          <a:xfrm>
            <a:off x="4673600" y="764373"/>
            <a:ext cx="6832600" cy="1293028"/>
          </a:xfrm>
        </p:spPr>
        <p:txBody>
          <a:bodyPr vert="horz" lIns="91440" tIns="45720" rIns="91440" bIns="45720" rtlCol="0" anchor="ctr">
            <a:normAutofit/>
          </a:bodyPr>
          <a:lstStyle/>
          <a:p>
            <a:r>
              <a:rPr lang="en-US"/>
              <a:t>ACKNOWLEDGEMENTS</a:t>
            </a:r>
          </a:p>
        </p:txBody>
      </p:sp>
      <p:sp>
        <p:nvSpPr>
          <p:cNvPr id="3" name="Content Placeholder 2"/>
          <p:cNvSpPr>
            <a:spLocks noGrp="1"/>
          </p:cNvSpPr>
          <p:nvPr>
            <p:ph sz="half" idx="1"/>
            <p:extLst/>
          </p:nvPr>
        </p:nvSpPr>
        <p:spPr>
          <a:xfrm>
            <a:off x="4673600" y="2194560"/>
            <a:ext cx="6832600" cy="4024125"/>
          </a:xfrm>
        </p:spPr>
        <p:txBody>
          <a:bodyPr vert="horz" lIns="91440" tIns="45720" rIns="91440" bIns="45720" rtlCol="0">
            <a:normAutofit/>
          </a:bodyPr>
          <a:lstStyle/>
          <a:p>
            <a:pPr>
              <a:lnSpc>
                <a:spcPct val="70000"/>
              </a:lnSpc>
            </a:pPr>
            <a:r>
              <a:rPr lang="en-US" sz="1900" dirty="0"/>
              <a:t>Union Pacific Foundation for funding Shalika </a:t>
            </a:r>
            <a:r>
              <a:rPr lang="en-US" sz="1900" dirty="0" err="1"/>
              <a:t>Devireddy</a:t>
            </a:r>
            <a:r>
              <a:rPr lang="en-US" sz="1900" dirty="0"/>
              <a:t> and </a:t>
            </a:r>
            <a:r>
              <a:rPr lang="en-US" sz="1900" dirty="0" err="1"/>
              <a:t>Dheevena</a:t>
            </a:r>
            <a:r>
              <a:rPr lang="en-US" sz="1900" dirty="0"/>
              <a:t> </a:t>
            </a:r>
            <a:r>
              <a:rPr lang="en-US" sz="1900" dirty="0" err="1"/>
              <a:t>Bachu's</a:t>
            </a:r>
            <a:r>
              <a:rPr lang="en-US" sz="1900" dirty="0"/>
              <a:t> Research</a:t>
            </a:r>
          </a:p>
          <a:p>
            <a:pPr>
              <a:lnSpc>
                <a:spcPct val="70000"/>
              </a:lnSpc>
            </a:pPr>
            <a:r>
              <a:rPr lang="en-US" sz="1900" dirty="0"/>
              <a:t>15 Mile Ranch for funding Shalika </a:t>
            </a:r>
            <a:r>
              <a:rPr lang="en-US" sz="1900" dirty="0" err="1"/>
              <a:t>Devireddy's</a:t>
            </a:r>
            <a:r>
              <a:rPr lang="en-US" sz="1900" dirty="0"/>
              <a:t> participation in the Frontiers of Science Institute </a:t>
            </a:r>
          </a:p>
          <a:p>
            <a:pPr>
              <a:lnSpc>
                <a:spcPct val="70000"/>
              </a:lnSpc>
            </a:pPr>
            <a:r>
              <a:rPr lang="en-US" sz="1900" dirty="0"/>
              <a:t>The </a:t>
            </a:r>
            <a:r>
              <a:rPr lang="en-US" sz="1900" dirty="0" err="1"/>
              <a:t>Zimmerle</a:t>
            </a:r>
            <a:r>
              <a:rPr lang="en-US" sz="1900" dirty="0"/>
              <a:t> family for funding </a:t>
            </a:r>
            <a:r>
              <a:rPr lang="en-US" sz="1900" dirty="0" err="1"/>
              <a:t>Dheevena</a:t>
            </a:r>
            <a:r>
              <a:rPr lang="en-US" sz="1900" dirty="0"/>
              <a:t> </a:t>
            </a:r>
            <a:r>
              <a:rPr lang="en-US" sz="1900" dirty="0" err="1"/>
              <a:t>Bachu's</a:t>
            </a:r>
            <a:r>
              <a:rPr lang="en-US" sz="1900" dirty="0"/>
              <a:t> participation in the Frontiers of Science Institute </a:t>
            </a:r>
          </a:p>
          <a:p>
            <a:pPr>
              <a:lnSpc>
                <a:spcPct val="70000"/>
              </a:lnSpc>
            </a:pPr>
            <a:r>
              <a:rPr lang="en-US" sz="1900" dirty="0"/>
              <a:t>Matthew </a:t>
            </a:r>
            <a:r>
              <a:rPr lang="en-US" sz="1900" dirty="0" err="1"/>
              <a:t>DeSelm</a:t>
            </a:r>
            <a:r>
              <a:rPr lang="en-US" sz="1900" dirty="0"/>
              <a:t> for mentoring and advising us through the research</a:t>
            </a:r>
          </a:p>
          <a:p>
            <a:pPr>
              <a:lnSpc>
                <a:spcPct val="70000"/>
              </a:lnSpc>
            </a:pPr>
            <a:r>
              <a:rPr lang="en-US" sz="1900" dirty="0"/>
              <a:t>Saba </a:t>
            </a:r>
            <a:r>
              <a:rPr lang="en-US" sz="1900" dirty="0" err="1" smtClean="0"/>
              <a:t>Wolde</a:t>
            </a:r>
            <a:r>
              <a:rPr lang="en-US" sz="1900" dirty="0" smtClean="0"/>
              <a:t> </a:t>
            </a:r>
            <a:r>
              <a:rPr lang="en-US" sz="1900" dirty="0"/>
              <a:t>for mentoring us </a:t>
            </a:r>
          </a:p>
          <a:p>
            <a:pPr>
              <a:lnSpc>
                <a:spcPct val="70000"/>
              </a:lnSpc>
            </a:pPr>
            <a:r>
              <a:rPr lang="en-US" sz="1900" dirty="0"/>
              <a:t>Ben </a:t>
            </a:r>
            <a:r>
              <a:rPr lang="en-US" sz="1900" dirty="0" err="1" smtClean="0"/>
              <a:t>Schottler</a:t>
            </a:r>
            <a:r>
              <a:rPr lang="en-US" sz="1900" dirty="0" smtClean="0"/>
              <a:t> </a:t>
            </a:r>
            <a:r>
              <a:rPr lang="en-US" sz="1900" dirty="0"/>
              <a:t>for aiding us when needed</a:t>
            </a:r>
          </a:p>
          <a:p>
            <a:pPr>
              <a:lnSpc>
                <a:spcPct val="70000"/>
              </a:lnSpc>
            </a:pPr>
            <a:r>
              <a:rPr lang="en-US" sz="1900" dirty="0"/>
              <a:t>Scott Newkirk for providing materials during our research project</a:t>
            </a:r>
          </a:p>
          <a:p>
            <a:pPr>
              <a:lnSpc>
                <a:spcPct val="70000"/>
              </a:lnSpc>
            </a:pPr>
            <a:r>
              <a:rPr lang="en-US" sz="1900" dirty="0"/>
              <a:t>Frontiers of Science and Lori Ball for offering an opportunity to expand our knowledge and interest in STEM</a:t>
            </a:r>
          </a:p>
        </p:txBody>
      </p:sp>
    </p:spTree>
    <p:extLst>
      <p:ext uri="{BB962C8B-B14F-4D97-AF65-F5344CB8AC3E}">
        <p14:creationId xmlns:p14="http://schemas.microsoft.com/office/powerpoint/2010/main" val="7383515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60605"/>
            <a:ext cx="9448800" cy="1825096"/>
          </a:xfrm>
        </p:spPr>
        <p:txBody>
          <a:bodyPr/>
          <a:lstStyle/>
          <a:p>
            <a:pPr algn="ctr"/>
            <a:r>
              <a:rPr lang="en-US" dirty="0" smtClean="0"/>
              <a:t>THANK YOU FOR LISTENING </a:t>
            </a:r>
            <a:r>
              <a:rPr lang="en-US" dirty="0" smtClean="0">
                <a:sym typeface="Wingdings"/>
              </a:rPr>
              <a:t> </a:t>
            </a:r>
            <a:endParaRPr lang="en-US" dirty="0"/>
          </a:p>
        </p:txBody>
      </p:sp>
      <p:sp>
        <p:nvSpPr>
          <p:cNvPr id="4" name="Rectangle 3"/>
          <p:cNvSpPr/>
          <p:nvPr/>
        </p:nvSpPr>
        <p:spPr>
          <a:xfrm>
            <a:off x="5974813" y="3244334"/>
            <a:ext cx="242374" cy="369332"/>
          </a:xfrm>
          <a:prstGeom prst="rect">
            <a:avLst/>
          </a:prstGeom>
        </p:spPr>
        <p:txBody>
          <a:bodyPr wrap="none">
            <a:spAutoFit/>
          </a:bodyPr>
          <a:lstStyle/>
          <a:p>
            <a:r>
              <a:rPr lang="en-US" dirty="0">
                <a:solidFill>
                  <a:srgbClr val="000000"/>
                </a:solidFill>
                <a:latin typeface="-webkit-standard" charset="0"/>
              </a:rPr>
              <a:t> </a:t>
            </a:r>
            <a:endParaRPr lang="en-US" dirty="0"/>
          </a:p>
        </p:txBody>
      </p:sp>
      <p:sp>
        <p:nvSpPr>
          <p:cNvPr id="5" name="Rectangle 4"/>
          <p:cNvSpPr/>
          <p:nvPr/>
        </p:nvSpPr>
        <p:spPr>
          <a:xfrm>
            <a:off x="5974813" y="3244334"/>
            <a:ext cx="242374" cy="369332"/>
          </a:xfrm>
          <a:prstGeom prst="rect">
            <a:avLst/>
          </a:prstGeom>
        </p:spPr>
        <p:txBody>
          <a:bodyPr wrap="none">
            <a:spAutoFit/>
          </a:bodyPr>
          <a:lstStyle/>
          <a:p>
            <a:r>
              <a:rPr lang="en-US" dirty="0">
                <a:solidFill>
                  <a:srgbClr val="000000"/>
                </a:solidFill>
                <a:latin typeface="-webkit-standard" charset="0"/>
              </a:rPr>
              <a:t> </a:t>
            </a:r>
            <a:endParaRPr lang="en-US" dirty="0"/>
          </a:p>
        </p:txBody>
      </p:sp>
    </p:spTree>
    <p:extLst>
      <p:ext uri="{BB962C8B-B14F-4D97-AF65-F5344CB8AC3E}">
        <p14:creationId xmlns:p14="http://schemas.microsoft.com/office/powerpoint/2010/main" val="755594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bg1"/>
          </a:solidFill>
          <a:ln>
            <a:noFill/>
          </a:ln>
          <a:effectLst/>
        </p:spPr>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p:cNvPicPr>
            <a:picLocks noChangeAspect="1"/>
          </p:cNvPicPr>
          <p:nvPr/>
        </p:nvPicPr>
        <p:blipFill rotWithShape="1">
          <a:blip r:embed="rId4">
            <a:duotone>
              <a:prstClr val="black"/>
              <a:schemeClr val="tx2">
                <a:tint val="45000"/>
                <a:satMod val="400000"/>
              </a:schemeClr>
            </a:duotone>
            <a:alphaModFix amt="30000"/>
            <a:extLst/>
          </a:blip>
          <a:srcRect t="1410" b="8590"/>
          <a:stretch/>
        </p:blipFill>
        <p:spPr>
          <a:xfrm>
            <a:off x="20" y="10"/>
            <a:ext cx="12191980" cy="6857990"/>
          </a:xfrm>
          <a:prstGeom prst="rect">
            <a:avLst/>
          </a:prstGeom>
        </p:spPr>
      </p:pic>
      <p:pic>
        <p:nvPicPr>
          <p:cNvPr id="16" name="Picture 1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p:cNvSpPr>
            <a:spLocks noGrp="1"/>
          </p:cNvSpPr>
          <p:nvPr>
            <p:ph type="title"/>
            <p:extLst/>
          </p:nvPr>
        </p:nvSpPr>
        <p:spPr>
          <a:xfrm>
            <a:off x="2895600" y="764373"/>
            <a:ext cx="8610600" cy="1293028"/>
          </a:xfrm>
        </p:spPr>
        <p:txBody>
          <a:bodyPr vert="horz" lIns="91440" tIns="45720" rIns="91440" bIns="45720" rtlCol="0" anchor="ctr">
            <a:normAutofit/>
          </a:bodyPr>
          <a:lstStyle/>
          <a:p>
            <a:r>
              <a:rPr lang="en-US"/>
              <a:t>Cancer</a:t>
            </a:r>
          </a:p>
        </p:txBody>
      </p:sp>
      <p:sp>
        <p:nvSpPr>
          <p:cNvPr id="3" name="Content Placeholder 2"/>
          <p:cNvSpPr>
            <a:spLocks noGrp="1"/>
          </p:cNvSpPr>
          <p:nvPr>
            <p:ph sz="half" idx="1"/>
            <p:extLst/>
          </p:nvPr>
        </p:nvSpPr>
        <p:spPr>
          <a:xfrm>
            <a:off x="8675490" y="1819275"/>
            <a:ext cx="3048062" cy="4702175"/>
          </a:xfrm>
        </p:spPr>
        <p:txBody>
          <a:bodyPr vert="horz" lIns="91440" tIns="45720" rIns="91440" bIns="45720" rtlCol="0" anchor="t">
            <a:normAutofit/>
          </a:bodyPr>
          <a:lstStyle/>
          <a:p>
            <a:r>
              <a:rPr lang="en-US" dirty="0"/>
              <a:t>Uncontrollable growth of abnormal  cells in the body</a:t>
            </a:r>
          </a:p>
          <a:p>
            <a:r>
              <a:rPr lang="en-US" dirty="0"/>
              <a:t>1,688,780 are estimated to be diagnosed with cancer(2017)</a:t>
            </a:r>
          </a:p>
          <a:p>
            <a:r>
              <a:rPr lang="en-US" dirty="0"/>
              <a:t>600,920 are estimated to die of cancer(2017)</a:t>
            </a:r>
            <a:endParaRPr dirty="0"/>
          </a:p>
          <a:p>
            <a:r>
              <a:rPr lang="en-US" dirty="0"/>
              <a:t>3 main treatments</a:t>
            </a:r>
            <a:endParaRPr dirty="0"/>
          </a:p>
          <a:p>
            <a:endParaRPr lang="en-US" dirty="0"/>
          </a:p>
        </p:txBody>
      </p:sp>
      <p:pic>
        <p:nvPicPr>
          <p:cNvPr id="7" name="Picture 7"/>
          <p:cNvPicPr>
            <a:picLocks noChangeAspect="1"/>
          </p:cNvPicPr>
          <p:nvPr/>
        </p:nvPicPr>
        <p:blipFill rotWithShape="1">
          <a:blip r:embed="rId5"/>
          <a:srcRect l="10582" b="-1056"/>
          <a:stretch/>
        </p:blipFill>
        <p:spPr>
          <a:xfrm>
            <a:off x="953889" y="542798"/>
            <a:ext cx="7035801" cy="5978652"/>
          </a:xfrm>
          <a:prstGeom prst="rect">
            <a:avLst/>
          </a:prstGeom>
        </p:spPr>
      </p:pic>
    </p:spTree>
    <p:extLst>
      <p:ext uri="{BB962C8B-B14F-4D97-AF65-F5344CB8AC3E}">
        <p14:creationId xmlns:p14="http://schemas.microsoft.com/office/powerpoint/2010/main" val="888416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235" y="1452779"/>
            <a:ext cx="10820400" cy="2802467"/>
          </a:xfrm>
        </p:spPr>
        <p:txBody>
          <a:bodyPr>
            <a:normAutofit/>
          </a:bodyPr>
          <a:lstStyle/>
          <a:p>
            <a:pPr algn="ctr"/>
            <a:r>
              <a:rPr lang="en-US" sz="7200" dirty="0" smtClean="0"/>
              <a:t>Background</a:t>
            </a:r>
            <a:endParaRPr lang="en-US" sz="7200" dirty="0"/>
          </a:p>
        </p:txBody>
      </p:sp>
    </p:spTree>
    <p:extLst>
      <p:ext uri="{BB962C8B-B14F-4D97-AF65-F5344CB8AC3E}">
        <p14:creationId xmlns:p14="http://schemas.microsoft.com/office/powerpoint/2010/main" val="21221311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Chemotherapy</a:t>
            </a:r>
            <a:endParaRPr lang="en-US" dirty="0"/>
          </a:p>
        </p:txBody>
      </p:sp>
      <p:sp>
        <p:nvSpPr>
          <p:cNvPr id="3" name="Content Placeholder 2"/>
          <p:cNvSpPr>
            <a:spLocks noGrp="1"/>
          </p:cNvSpPr>
          <p:nvPr>
            <p:ph idx="1"/>
          </p:nvPr>
        </p:nvSpPr>
        <p:spPr>
          <a:xfrm>
            <a:off x="233082" y="2194560"/>
            <a:ext cx="7618831" cy="4405023"/>
          </a:xfrm>
        </p:spPr>
        <p:txBody>
          <a:bodyPr>
            <a:normAutofit/>
          </a:bodyPr>
          <a:lstStyle/>
          <a:p>
            <a:r>
              <a:rPr lang="en-US" sz="3600" dirty="0" smtClean="0"/>
              <a:t>Works by interrupting the cell cycle</a:t>
            </a:r>
          </a:p>
          <a:p>
            <a:r>
              <a:rPr lang="en-US" sz="3600" dirty="0" smtClean="0"/>
              <a:t>Two types:</a:t>
            </a:r>
          </a:p>
          <a:p>
            <a:pPr lvl="1"/>
            <a:r>
              <a:rPr lang="en-US" sz="3600" dirty="0"/>
              <a:t> </a:t>
            </a:r>
            <a:r>
              <a:rPr lang="en-US" sz="3600" dirty="0" smtClean="0"/>
              <a:t>Cell </a:t>
            </a:r>
            <a:r>
              <a:rPr lang="en-US" sz="3600" dirty="0"/>
              <a:t>cycle–specific </a:t>
            </a:r>
            <a:r>
              <a:rPr lang="en-US" sz="3600" dirty="0" smtClean="0"/>
              <a:t>drugs</a:t>
            </a:r>
          </a:p>
          <a:p>
            <a:pPr lvl="1"/>
            <a:r>
              <a:rPr lang="en-US" sz="3600" dirty="0"/>
              <a:t>C</a:t>
            </a:r>
            <a:r>
              <a:rPr lang="en-US" sz="3600" dirty="0" smtClean="0"/>
              <a:t>ell </a:t>
            </a:r>
            <a:r>
              <a:rPr lang="en-US" sz="3600" dirty="0"/>
              <a:t>cycle–non-specific </a:t>
            </a:r>
            <a:r>
              <a:rPr lang="en-US" sz="3600" dirty="0" smtClean="0"/>
              <a:t>drugs</a:t>
            </a:r>
          </a:p>
          <a:p>
            <a:r>
              <a:rPr lang="en-US" sz="3600" dirty="0"/>
              <a:t>C</a:t>
            </a:r>
            <a:r>
              <a:rPr lang="en-US" sz="3600" dirty="0" smtClean="0"/>
              <a:t>ell cycle-non-specific drug known as a DNA intercalate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913" y="2057401"/>
            <a:ext cx="3810000" cy="3810000"/>
          </a:xfrm>
          <a:prstGeom prst="rect">
            <a:avLst/>
          </a:prstGeom>
        </p:spPr>
      </p:pic>
    </p:spTree>
    <p:extLst>
      <p:ext uri="{BB962C8B-B14F-4D97-AF65-F5344CB8AC3E}">
        <p14:creationId xmlns:p14="http://schemas.microsoft.com/office/powerpoint/2010/main" val="713639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67490"/>
            <a:ext cx="8610600" cy="1293028"/>
          </a:xfrm>
        </p:spPr>
        <p:txBody>
          <a:bodyPr/>
          <a:lstStyle/>
          <a:p>
            <a:r>
              <a:rPr lang="en-US" dirty="0" smtClean="0"/>
              <a:t>DNA replication</a:t>
            </a:r>
            <a:endParaRPr lang="en-US" dirty="0"/>
          </a:p>
        </p:txBody>
      </p:sp>
      <p:sp>
        <p:nvSpPr>
          <p:cNvPr id="3" name="Content Placeholder 2"/>
          <p:cNvSpPr>
            <a:spLocks noGrp="1"/>
          </p:cNvSpPr>
          <p:nvPr>
            <p:ph idx="1"/>
          </p:nvPr>
        </p:nvSpPr>
        <p:spPr>
          <a:xfrm>
            <a:off x="588816" y="4711840"/>
            <a:ext cx="11381511" cy="1907943"/>
          </a:xfrm>
        </p:spPr>
        <p:txBody>
          <a:bodyPr>
            <a:normAutofit/>
          </a:bodyPr>
          <a:lstStyle/>
          <a:p>
            <a:r>
              <a:rPr lang="en-US" sz="2600" dirty="0" smtClean="0"/>
              <a:t>After that DNA polymerase enters the cell to create the complement strand of DNA</a:t>
            </a:r>
            <a:endParaRPr lang="en-US" sz="2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2385" y="1760518"/>
            <a:ext cx="7020296" cy="2444026"/>
          </a:xfrm>
          <a:prstGeom prst="rect">
            <a:avLst/>
          </a:prstGeom>
        </p:spPr>
      </p:pic>
      <p:sp>
        <p:nvSpPr>
          <p:cNvPr id="6" name="Rectangle 5"/>
          <p:cNvSpPr/>
          <p:nvPr/>
        </p:nvSpPr>
        <p:spPr>
          <a:xfrm>
            <a:off x="588816" y="1760518"/>
            <a:ext cx="3710051" cy="2862322"/>
          </a:xfrm>
          <a:prstGeom prst="rect">
            <a:avLst/>
          </a:prstGeom>
        </p:spPr>
        <p:txBody>
          <a:bodyPr wrap="square">
            <a:spAutoFit/>
          </a:bodyPr>
          <a:lstStyle/>
          <a:p>
            <a:pPr marL="285750" indent="-285750">
              <a:buFont typeface="Arial" charset="0"/>
              <a:buChar char="•"/>
            </a:pPr>
            <a:r>
              <a:rPr lang="en-US" sz="2400" dirty="0"/>
              <a:t>Starts when </a:t>
            </a:r>
            <a:r>
              <a:rPr lang="en-US" sz="2400" dirty="0" smtClean="0"/>
              <a:t>helicase </a:t>
            </a:r>
            <a:r>
              <a:rPr lang="en-US" sz="2600" dirty="0"/>
              <a:t>enters the cell and starts to unzip the DNA</a:t>
            </a:r>
          </a:p>
          <a:p>
            <a:pPr marL="285750" indent="-285750">
              <a:buFont typeface="Arial" charset="0"/>
              <a:buChar char="•"/>
            </a:pPr>
            <a:r>
              <a:rPr lang="en-US" sz="2600" dirty="0" smtClean="0"/>
              <a:t>Topoisomerase </a:t>
            </a:r>
            <a:r>
              <a:rPr lang="en-US" sz="2600" dirty="0"/>
              <a:t>is an enzyme </a:t>
            </a:r>
            <a:r>
              <a:rPr lang="en-US" sz="2600" dirty="0" smtClean="0"/>
              <a:t>that uncoils the DNA</a:t>
            </a:r>
            <a:endParaRPr lang="en-US" sz="2600" dirty="0"/>
          </a:p>
        </p:txBody>
      </p:sp>
    </p:spTree>
    <p:extLst>
      <p:ext uri="{BB962C8B-B14F-4D97-AF65-F5344CB8AC3E}">
        <p14:creationId xmlns:p14="http://schemas.microsoft.com/office/powerpoint/2010/main" val="487609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022" y="908258"/>
            <a:ext cx="8610600" cy="1293028"/>
          </a:xfrm>
        </p:spPr>
        <p:txBody>
          <a:bodyPr/>
          <a:lstStyle/>
          <a:p>
            <a:r>
              <a:rPr lang="en-US" dirty="0" smtClean="0"/>
              <a:t>DNA </a:t>
            </a:r>
            <a:r>
              <a:rPr lang="en-US" dirty="0" err="1" smtClean="0"/>
              <a:t>Intercaltors</a:t>
            </a:r>
            <a:endParaRPr lang="en-US" dirty="0"/>
          </a:p>
        </p:txBody>
      </p:sp>
      <p:sp>
        <p:nvSpPr>
          <p:cNvPr id="3" name="Content Placeholder 2"/>
          <p:cNvSpPr>
            <a:spLocks noGrp="1"/>
          </p:cNvSpPr>
          <p:nvPr>
            <p:ph idx="1"/>
          </p:nvPr>
        </p:nvSpPr>
        <p:spPr>
          <a:xfrm>
            <a:off x="5161083" y="2325464"/>
            <a:ext cx="6324600" cy="4024125"/>
          </a:xfrm>
        </p:spPr>
        <p:txBody>
          <a:bodyPr>
            <a:normAutofit/>
          </a:bodyPr>
          <a:lstStyle/>
          <a:p>
            <a:r>
              <a:rPr lang="en-US" sz="3200" dirty="0" smtClean="0"/>
              <a:t>DNA </a:t>
            </a:r>
            <a:r>
              <a:rPr lang="en-US" sz="3200" dirty="0" err="1" smtClean="0"/>
              <a:t>Intercalator</a:t>
            </a:r>
            <a:r>
              <a:rPr lang="en-US" sz="3200" dirty="0"/>
              <a:t> </a:t>
            </a:r>
          </a:p>
          <a:p>
            <a:pPr lvl="1"/>
            <a:r>
              <a:rPr lang="en-US" sz="3200" dirty="0" smtClean="0"/>
              <a:t>substance </a:t>
            </a:r>
            <a:r>
              <a:rPr lang="en-US" sz="3200" dirty="0"/>
              <a:t>that inserts itself into the DNA </a:t>
            </a:r>
            <a:r>
              <a:rPr lang="en-US" sz="3200" dirty="0" smtClean="0"/>
              <a:t>of </a:t>
            </a:r>
            <a:r>
              <a:rPr lang="en-US" sz="3200" dirty="0"/>
              <a:t>a cell </a:t>
            </a:r>
          </a:p>
          <a:p>
            <a:pPr lvl="1"/>
            <a:r>
              <a:rPr lang="en-US" sz="3200" dirty="0" smtClean="0"/>
              <a:t>binds </a:t>
            </a:r>
            <a:r>
              <a:rPr lang="en-US" sz="3200" dirty="0"/>
              <a:t>to the DNA</a:t>
            </a:r>
            <a:r>
              <a:rPr lang="en-US" sz="3200" dirty="0" smtClean="0"/>
              <a:t> base pairs </a:t>
            </a:r>
          </a:p>
          <a:p>
            <a:r>
              <a:rPr lang="en-US" sz="3200" dirty="0" smtClean="0"/>
              <a:t> It can act as a:</a:t>
            </a:r>
          </a:p>
          <a:p>
            <a:pPr lvl="1"/>
            <a:r>
              <a:rPr lang="en-US" sz="3200" dirty="0" smtClean="0"/>
              <a:t>Catalytic inhibitor</a:t>
            </a:r>
            <a:endParaRPr lang="en-US" sz="32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092" t="1100" r="11859" b="16828"/>
          <a:stretch/>
        </p:blipFill>
        <p:spPr>
          <a:xfrm>
            <a:off x="1592495" y="1678950"/>
            <a:ext cx="2446105" cy="4781025"/>
          </a:xfrm>
          <a:prstGeom prst="rect">
            <a:avLst/>
          </a:prstGeom>
        </p:spPr>
      </p:pic>
      <p:sp>
        <p:nvSpPr>
          <p:cNvPr id="5" name="TextBox 4"/>
          <p:cNvSpPr txBox="1"/>
          <p:nvPr/>
        </p:nvSpPr>
        <p:spPr>
          <a:xfrm>
            <a:off x="2043939" y="6459975"/>
            <a:ext cx="2720622" cy="307777"/>
          </a:xfrm>
          <a:prstGeom prst="rect">
            <a:avLst/>
          </a:prstGeom>
          <a:noFill/>
        </p:spPr>
        <p:txBody>
          <a:bodyPr wrap="square" rtlCol="0">
            <a:spAutoFit/>
          </a:bodyPr>
          <a:lstStyle/>
          <a:p>
            <a:r>
              <a:rPr lang="en-US" sz="1400" dirty="0" smtClean="0"/>
              <a:t>DNA Intercalate</a:t>
            </a:r>
            <a:endParaRPr lang="en-US" sz="1400" dirty="0"/>
          </a:p>
        </p:txBody>
      </p:sp>
    </p:spTree>
    <p:extLst>
      <p:ext uri="{BB962C8B-B14F-4D97-AF65-F5344CB8AC3E}">
        <p14:creationId xmlns:p14="http://schemas.microsoft.com/office/powerpoint/2010/main" val="165356786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9-aminoacridine</a:t>
            </a:r>
            <a:endParaRPr lang="en-US" dirty="0"/>
          </a:p>
        </p:txBody>
      </p:sp>
      <p:sp>
        <p:nvSpPr>
          <p:cNvPr id="3" name="Content Placeholder 2"/>
          <p:cNvSpPr>
            <a:spLocks noGrp="1"/>
          </p:cNvSpPr>
          <p:nvPr>
            <p:ph idx="1"/>
          </p:nvPr>
        </p:nvSpPr>
        <p:spPr>
          <a:xfrm>
            <a:off x="884009" y="2312918"/>
            <a:ext cx="5110392" cy="4024125"/>
          </a:xfrm>
        </p:spPr>
        <p:txBody>
          <a:bodyPr/>
          <a:lstStyle/>
          <a:p>
            <a:r>
              <a:rPr lang="en-US" dirty="0"/>
              <a:t>H</a:t>
            </a:r>
            <a:r>
              <a:rPr lang="en-US" dirty="0" smtClean="0"/>
              <a:t>as proven anti-tumor properties</a:t>
            </a:r>
          </a:p>
          <a:p>
            <a:r>
              <a:rPr lang="en-US" dirty="0" smtClean="0"/>
              <a:t>Proven to be catalytic inhibitors</a:t>
            </a:r>
          </a:p>
          <a:p>
            <a:pPr lvl="1"/>
            <a:r>
              <a:rPr lang="en-US" dirty="0"/>
              <a:t>D</a:t>
            </a:r>
            <a:r>
              <a:rPr lang="en-US" dirty="0" smtClean="0"/>
              <a:t>erivative of the drug is tested in rats </a:t>
            </a:r>
          </a:p>
          <a:p>
            <a:r>
              <a:rPr lang="en-US" dirty="0" smtClean="0"/>
              <a:t>Goodell proves that they are catalytic inhibitors by examining the behavior of other derivatives</a:t>
            </a:r>
          </a:p>
          <a:p>
            <a:pPr marL="0" indent="0">
              <a:buNone/>
            </a:pPr>
            <a:endParaRPr lang="en-US" dirty="0" smtClean="0"/>
          </a:p>
        </p:txBody>
      </p:sp>
      <p:sp>
        <p:nvSpPr>
          <p:cNvPr id="6" name="Rectangle 5"/>
          <p:cNvSpPr/>
          <p:nvPr/>
        </p:nvSpPr>
        <p:spPr>
          <a:xfrm>
            <a:off x="7035780" y="2447298"/>
            <a:ext cx="4410635" cy="310627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900" y="2653486"/>
            <a:ext cx="4080455" cy="2693893"/>
          </a:xfrm>
          <a:prstGeom prst="rect">
            <a:avLst/>
          </a:prstGeom>
        </p:spPr>
      </p:pic>
    </p:spTree>
    <p:extLst>
      <p:ext uri="{BB962C8B-B14F-4D97-AF65-F5344CB8AC3E}">
        <p14:creationId xmlns:p14="http://schemas.microsoft.com/office/powerpoint/2010/main" val="8939100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O-phenyl-N-</a:t>
            </a:r>
            <a:r>
              <a:rPr lang="en-US" dirty="0"/>
              <a:t>(</a:t>
            </a:r>
            <a:r>
              <a:rPr lang="en-US" dirty="0" smtClean="0"/>
              <a:t>9’acridnyl)-hydroxylamine </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141" y="2057400"/>
            <a:ext cx="3612776" cy="3863663"/>
          </a:xfrm>
          <a:prstGeom prst="rect">
            <a:avLst/>
          </a:prstGeom>
        </p:spPr>
      </p:pic>
      <p:sp>
        <p:nvSpPr>
          <p:cNvPr id="10" name="Content Placeholder 9"/>
          <p:cNvSpPr>
            <a:spLocks noGrp="1"/>
          </p:cNvSpPr>
          <p:nvPr>
            <p:ph sz="quarter" idx="4"/>
          </p:nvPr>
        </p:nvSpPr>
        <p:spPr>
          <a:xfrm>
            <a:off x="5630333" y="2542822"/>
            <a:ext cx="5334000" cy="4161285"/>
          </a:xfrm>
        </p:spPr>
        <p:txBody>
          <a:bodyPr/>
          <a:lstStyle/>
          <a:p>
            <a:r>
              <a:rPr lang="en-US" sz="2400" dirty="0" smtClean="0"/>
              <a:t>Matthew </a:t>
            </a:r>
            <a:r>
              <a:rPr lang="en-US" sz="2400" dirty="0" err="1" smtClean="0"/>
              <a:t>DeSelm</a:t>
            </a:r>
            <a:r>
              <a:rPr lang="en-US" sz="2400" dirty="0" smtClean="0"/>
              <a:t> is interested in synthesizing a derivative of 9-amino </a:t>
            </a:r>
            <a:r>
              <a:rPr lang="en-US" sz="2400" dirty="0" err="1" smtClean="0"/>
              <a:t>acridi</a:t>
            </a:r>
            <a:r>
              <a:rPr lang="en-US" sz="2400" dirty="0" err="1"/>
              <a:t>ne</a:t>
            </a:r>
            <a:r>
              <a:rPr lang="en-US" sz="2400" dirty="0" smtClean="0"/>
              <a:t>: </a:t>
            </a:r>
            <a:r>
              <a:rPr lang="en-US" sz="2400" dirty="0"/>
              <a:t>O-phenyl-N-(9’acridnyl)-</a:t>
            </a:r>
            <a:r>
              <a:rPr lang="en-US" sz="2400" dirty="0" smtClean="0"/>
              <a:t>hydroxylamine</a:t>
            </a:r>
          </a:p>
          <a:p>
            <a:r>
              <a:rPr lang="en-US" sz="2400" dirty="0" smtClean="0"/>
              <a:t>Our procedures and methods are derived from his research</a:t>
            </a:r>
          </a:p>
          <a:p>
            <a:r>
              <a:rPr lang="en-US" sz="2400" dirty="0" err="1" smtClean="0"/>
              <a:t>Our’s</a:t>
            </a:r>
            <a:r>
              <a:rPr lang="en-US" sz="2400" dirty="0" smtClean="0"/>
              <a:t> is a derivative with an extra methyl group</a:t>
            </a:r>
          </a:p>
          <a:p>
            <a:endParaRPr lang="en-US" dirty="0"/>
          </a:p>
        </p:txBody>
      </p:sp>
    </p:spTree>
    <p:extLst>
      <p:ext uri="{BB962C8B-B14F-4D97-AF65-F5344CB8AC3E}">
        <p14:creationId xmlns:p14="http://schemas.microsoft.com/office/powerpoint/2010/main" val="7073324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1567366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2012-05-24T20:34:00+00:00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TP102902388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836969</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557FBB9D-AA08-4C32-8A71-9F02C5E4D824}">
  <ds:schemaRefs>
    <ds:schemaRef ds:uri="http://schemas.microsoft.com/sharepoint/v3/contenttype/forms"/>
  </ds:schemaRefs>
</ds:datastoreItem>
</file>

<file path=customXml/itemProps2.xml><?xml version="1.0" encoding="utf-8"?>
<ds:datastoreItem xmlns:ds="http://schemas.openxmlformats.org/officeDocument/2006/customXml" ds:itemID="{1D7E7A99-39D6-4DE5-B559-A3D7192A3D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D916F6-9EA4-49E4-B04C-CD5ECFF661B3}">
  <ds:schemaRefs>
    <ds:schemaRef ds:uri="http://purl.org/dc/elements/1.1/"/>
    <ds:schemaRef ds:uri="4873beb7-5857-4685-be1f-d57550cc96cc"/>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Vapor Trail</Template>
  <TotalTime>0</TotalTime>
  <Words>1569</Words>
  <Application>Microsoft Macintosh PowerPoint</Application>
  <PresentationFormat>Widescreen</PresentationFormat>
  <Paragraphs>314</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-webkit-standard</vt:lpstr>
      <vt:lpstr>Century Gothic</vt:lpstr>
      <vt:lpstr>Times New Roman</vt:lpstr>
      <vt:lpstr>Wingdings</vt:lpstr>
      <vt:lpstr>Arial</vt:lpstr>
      <vt:lpstr>Vapor Trail</vt:lpstr>
      <vt:lpstr>The Synthesis of   O-(4-methyl)-phenyl-N-(9’-acridnyl)-hydroxylamine</vt:lpstr>
      <vt:lpstr> The Compound</vt:lpstr>
      <vt:lpstr>Cancer</vt:lpstr>
      <vt:lpstr>Background</vt:lpstr>
      <vt:lpstr>Chemotherapy</vt:lpstr>
      <vt:lpstr>DNA replication</vt:lpstr>
      <vt:lpstr>DNA Intercaltors</vt:lpstr>
      <vt:lpstr>9-aminoacridine</vt:lpstr>
      <vt:lpstr>O-phenyl-N-(9’acridnyl)-hydroxylamine </vt:lpstr>
      <vt:lpstr>PowerPoint Presentation</vt:lpstr>
      <vt:lpstr>THE METHYL GROUP</vt:lpstr>
      <vt:lpstr>PowerPoint Presentation</vt:lpstr>
      <vt:lpstr>Methods</vt:lpstr>
      <vt:lpstr>Step 1: Synthesis of Diaryliodonium Triflate</vt:lpstr>
      <vt:lpstr>PowerPoint Presentation</vt:lpstr>
      <vt:lpstr>PowerPoint Presentation</vt:lpstr>
      <vt:lpstr>Step 2: Synthesis of N-(4-methyl)-phenyloxyphthalimide (Continued)</vt:lpstr>
      <vt:lpstr>Step 3: Hydrolysis of O-(4-methyl)-phenylhydroxylamine</vt:lpstr>
      <vt:lpstr>Step 3: Hydrolysis of O-(4-methyl)-phenylhydroxylamine(Continued)</vt:lpstr>
      <vt:lpstr>PowerPoint Presentation</vt:lpstr>
      <vt:lpstr>Results</vt:lpstr>
      <vt:lpstr>RESULTS</vt:lpstr>
      <vt:lpstr>PowerPoint Presentation</vt:lpstr>
      <vt:lpstr>PowerPoint Presentation</vt:lpstr>
      <vt:lpstr>FUTURE STUDIES</vt:lpstr>
      <vt:lpstr>CONCLUSION</vt:lpstr>
      <vt:lpstr>ACKNOWLEDGEMENTS</vt:lpstr>
      <vt:lpstr>THANK YOU FOR LISTENING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2017-07-19T01:32:38Z</dcterms:created>
  <dcterms:modified xsi:type="dcterms:W3CDTF">2017-07-25T14:56:37Z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